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6"/>
  </p:notesMasterIdLst>
  <p:sldIdLst>
    <p:sldId id="257" r:id="rId2"/>
    <p:sldId id="295" r:id="rId3"/>
    <p:sldId id="327" r:id="rId4"/>
    <p:sldId id="328" r:id="rId5"/>
    <p:sldId id="329" r:id="rId6"/>
    <p:sldId id="330" r:id="rId7"/>
    <p:sldId id="331" r:id="rId8"/>
    <p:sldId id="332" r:id="rId9"/>
    <p:sldId id="259" r:id="rId10"/>
    <p:sldId id="307" r:id="rId11"/>
    <p:sldId id="308" r:id="rId12"/>
    <p:sldId id="260" r:id="rId13"/>
    <p:sldId id="261" r:id="rId14"/>
    <p:sldId id="262" r:id="rId15"/>
    <p:sldId id="263" r:id="rId16"/>
    <p:sldId id="298" r:id="rId17"/>
    <p:sldId id="265" r:id="rId18"/>
    <p:sldId id="266" r:id="rId19"/>
    <p:sldId id="267" r:id="rId20"/>
    <p:sldId id="268" r:id="rId21"/>
    <p:sldId id="299" r:id="rId22"/>
    <p:sldId id="270" r:id="rId23"/>
    <p:sldId id="271" r:id="rId24"/>
    <p:sldId id="272" r:id="rId25"/>
    <p:sldId id="273" r:id="rId26"/>
    <p:sldId id="322" r:id="rId27"/>
    <p:sldId id="323" r:id="rId28"/>
    <p:sldId id="324" r:id="rId29"/>
    <p:sldId id="325" r:id="rId30"/>
    <p:sldId id="275" r:id="rId31"/>
    <p:sldId id="276" r:id="rId32"/>
    <p:sldId id="315" r:id="rId33"/>
    <p:sldId id="309" r:id="rId34"/>
    <p:sldId id="310" r:id="rId35"/>
    <p:sldId id="311" r:id="rId36"/>
    <p:sldId id="314" r:id="rId37"/>
    <p:sldId id="313" r:id="rId38"/>
    <p:sldId id="279" r:id="rId39"/>
    <p:sldId id="280" r:id="rId40"/>
    <p:sldId id="282" r:id="rId41"/>
    <p:sldId id="316" r:id="rId42"/>
    <p:sldId id="284" r:id="rId43"/>
    <p:sldId id="285" r:id="rId44"/>
    <p:sldId id="286" r:id="rId45"/>
    <p:sldId id="287" r:id="rId46"/>
    <p:sldId id="319" r:id="rId47"/>
    <p:sldId id="320" r:id="rId48"/>
    <p:sldId id="321" r:id="rId49"/>
    <p:sldId id="288" r:id="rId50"/>
    <p:sldId id="289" r:id="rId51"/>
    <p:sldId id="317" r:id="rId52"/>
    <p:sldId id="318" r:id="rId53"/>
    <p:sldId id="293" r:id="rId54"/>
    <p:sldId id="294" r:id="rId5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6777F86-1AD3-E745-8504-58BCD5495FDB}">
          <p14:sldIdLst>
            <p14:sldId id="257"/>
            <p14:sldId id="295"/>
            <p14:sldId id="327"/>
            <p14:sldId id="328"/>
            <p14:sldId id="329"/>
            <p14:sldId id="330"/>
            <p14:sldId id="331"/>
            <p14:sldId id="332"/>
            <p14:sldId id="259"/>
            <p14:sldId id="307"/>
            <p14:sldId id="308"/>
            <p14:sldId id="260"/>
            <p14:sldId id="261"/>
            <p14:sldId id="262"/>
            <p14:sldId id="263"/>
            <p14:sldId id="298"/>
            <p14:sldId id="265"/>
            <p14:sldId id="266"/>
            <p14:sldId id="267"/>
            <p14:sldId id="268"/>
            <p14:sldId id="299"/>
            <p14:sldId id="270"/>
            <p14:sldId id="271"/>
            <p14:sldId id="272"/>
            <p14:sldId id="273"/>
            <p14:sldId id="322"/>
            <p14:sldId id="323"/>
            <p14:sldId id="324"/>
            <p14:sldId id="325"/>
            <p14:sldId id="275"/>
            <p14:sldId id="276"/>
            <p14:sldId id="315"/>
            <p14:sldId id="309"/>
            <p14:sldId id="310"/>
            <p14:sldId id="311"/>
            <p14:sldId id="314"/>
            <p14:sldId id="313"/>
            <p14:sldId id="279"/>
            <p14:sldId id="280"/>
            <p14:sldId id="282"/>
            <p14:sldId id="316"/>
            <p14:sldId id="284"/>
            <p14:sldId id="285"/>
            <p14:sldId id="286"/>
            <p14:sldId id="287"/>
            <p14:sldId id="319"/>
            <p14:sldId id="320"/>
            <p14:sldId id="321"/>
            <p14:sldId id="288"/>
            <p14:sldId id="289"/>
            <p14:sldId id="317"/>
            <p14:sldId id="318"/>
            <p14:sldId id="293"/>
            <p14:sldId id="29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EC6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6202"/>
  </p:normalViewPr>
  <p:slideViewPr>
    <p:cSldViewPr snapToGrid="0" snapToObjects="1">
      <p:cViewPr>
        <p:scale>
          <a:sx n="150" d="100"/>
          <a:sy n="150" d="100"/>
        </p:scale>
        <p:origin x="-376" y="14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notesMaster" Target="notesMasters/notesMaster1.xml"/><Relationship Id="rId57" Type="http://schemas.openxmlformats.org/officeDocument/2006/relationships/presProps" Target="presProps.xml"/><Relationship Id="rId58" Type="http://schemas.openxmlformats.org/officeDocument/2006/relationships/viewProps" Target="viewProps.xml"/><Relationship Id="rId59" Type="http://schemas.openxmlformats.org/officeDocument/2006/relationships/theme" Target="theme/theme1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B8A9A7-2F8A-8542-A5B3-1DCBE9DCB46D}" type="datetimeFigureOut">
              <a:rPr lang="en-US" smtClean="0"/>
              <a:t>9/22/15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21345F-47DA-8D41-A25D-7C1673F272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86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056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8760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21345F-47DA-8D41-A25D-7C1673F2722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5736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21345F-47DA-8D41-A25D-7C1673F27225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90582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4380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9675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001381C-9C24-429D-B71A-A8E64D7896FB}" type="slidenum">
              <a:rPr lang="en-US"/>
              <a:pPr/>
              <a:t>39</a:t>
            </a:fld>
            <a:endParaRPr lang="en-US"/>
          </a:p>
        </p:txBody>
      </p:sp>
      <p:sp>
        <p:nvSpPr>
          <p:cNvPr id="1024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112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9301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1814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82141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8424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18233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60184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69719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1136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16936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53756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3939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44570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8558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7565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21345F-47DA-8D41-A25D-7C1673F2722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8083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589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7074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1918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6363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1281435-C3BB-4124-8E91-FEFD045DB9DA}" type="slidenum">
              <a:rPr lang="en-US"/>
              <a:pPr/>
              <a:t>22</a:t>
            </a:fld>
            <a:endParaRPr lang="en-US"/>
          </a:p>
        </p:txBody>
      </p:sp>
      <p:sp>
        <p:nvSpPr>
          <p:cNvPr id="901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8907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75508-BB0A-464D-ADEF-3A0075ABE227}" type="datetime1">
              <a:rPr lang="en-US" smtClean="0"/>
              <a:t>9/22/15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915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159A3-DF54-4C46-A244-9A1C3258A5D5}" type="datetime1">
              <a:rPr lang="en-US" smtClean="0"/>
              <a:t>9/22/15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5133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E23A13-4A4C-C245-A282-B82029FF14A9}" type="datetime1">
              <a:rPr lang="en-US" smtClean="0"/>
              <a:t>9/22/15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7167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DBABF-E9B9-0B48-88BB-0E26979FE3C3}" type="datetime1">
              <a:rPr lang="en-US" smtClean="0"/>
              <a:t>9/22/15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6684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FF0DC-4CC6-E74B-ADE9-A3A724E54A70}" type="datetime1">
              <a:rPr lang="en-US" smtClean="0"/>
              <a:t>9/22/15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5297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CA4E7-51A4-4043-B144-32E78EB53B2F}" type="datetime1">
              <a:rPr lang="en-US" smtClean="0"/>
              <a:t>9/22/15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8509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253EF-D8E3-0440-8139-36EEB92428E3}" type="datetime1">
              <a:rPr lang="en-US" smtClean="0"/>
              <a:t>9/22/15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3368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A77A2-9965-7C42-98E1-8D5C145B4EDB}" type="datetime1">
              <a:rPr lang="en-US" smtClean="0"/>
              <a:t>9/22/15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6161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07D39-643B-3A4B-8B1B-C9B22069A6E3}" type="datetime1">
              <a:rPr lang="en-US" smtClean="0"/>
              <a:t>9/22/15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750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91225-698E-4144-BE2D-C0FAD87E1DE5}" type="datetime1">
              <a:rPr lang="en-US" smtClean="0"/>
              <a:t>9/22/15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0412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2CE43-A1E8-1340-A845-87D6176A44FB}" type="datetime1">
              <a:rPr lang="en-US" smtClean="0"/>
              <a:t>9/22/15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9366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E80DAD-0F0E-1C48-9551-E0290ADDD356}" type="datetime1">
              <a:rPr lang="en-US" smtClean="0"/>
              <a:t>9/22/15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603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4" Type="http://schemas.openxmlformats.org/officeDocument/2006/relationships/hyperlink" Target="http://www.ibm.com/us/en/" TargetMode="External"/><Relationship Id="rId5" Type="http://schemas.openxmlformats.org/officeDocument/2006/relationships/image" Target="../media/image14.gif"/><Relationship Id="rId6" Type="http://schemas.openxmlformats.org/officeDocument/2006/relationships/hyperlink" Target="http://www.oracle.com/index.html" TargetMode="External"/><Relationship Id="rId7" Type="http://schemas.openxmlformats.org/officeDocument/2006/relationships/image" Target="../media/image15.gif"/><Relationship Id="rId8" Type="http://schemas.openxmlformats.org/officeDocument/2006/relationships/hyperlink" Target="http://www.microsoft.com/" TargetMode="External"/><Relationship Id="rId9" Type="http://schemas.openxmlformats.org/officeDocument/2006/relationships/image" Target="../media/image16.gi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mailto:chrismre@cs.stanford.edu" TargetMode="External"/><Relationship Id="rId4" Type="http://schemas.openxmlformats.org/officeDocument/2006/relationships/image" Target="../media/image17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4" Type="http://schemas.openxmlformats.org/officeDocument/2006/relationships/image" Target="../media/image20.tiff"/><Relationship Id="rId5" Type="http://schemas.openxmlformats.org/officeDocument/2006/relationships/image" Target="../media/image21.tiff"/><Relationship Id="rId6" Type="http://schemas.openxmlformats.org/officeDocument/2006/relationships/image" Target="../media/image22.tiff"/><Relationship Id="rId7" Type="http://schemas.openxmlformats.org/officeDocument/2006/relationships/image" Target="../media/image23.tiff"/><Relationship Id="rId8" Type="http://schemas.openxmlformats.org/officeDocument/2006/relationships/image" Target="../media/image24.tiff"/><Relationship Id="rId9" Type="http://schemas.openxmlformats.org/officeDocument/2006/relationships/image" Target="../media/image25.tiff"/><Relationship Id="rId10" Type="http://schemas.openxmlformats.org/officeDocument/2006/relationships/image" Target="../media/image26.tiff"/><Relationship Id="rId11" Type="http://schemas.openxmlformats.org/officeDocument/2006/relationships/image" Target="../media/image27.tiff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8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://cs145.stanford.edu/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tiff"/><Relationship Id="rId3" Type="http://schemas.openxmlformats.org/officeDocument/2006/relationships/image" Target="../media/image30.tif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tiff"/><Relationship Id="rId3" Type="http://schemas.openxmlformats.org/officeDocument/2006/relationships/image" Target="../media/image2.tif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tif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Lecture_1_1.ipynb" TargetMode="Externa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2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Lecture_1_1.ipynb" TargetMode="Externa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4" Type="http://schemas.openxmlformats.org/officeDocument/2006/relationships/image" Target="../media/image7.tiff"/><Relationship Id="rId5" Type="http://schemas.openxmlformats.org/officeDocument/2006/relationships/image" Target="../media/image8.tiff"/><Relationship Id="rId6" Type="http://schemas.openxmlformats.org/officeDocument/2006/relationships/image" Target="../media/image9.tiff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tiff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www.youtube.com/watch?v=iH9C_ylGOq4" TargetMode="External"/><Relationship Id="rId3" Type="http://schemas.openxmlformats.org/officeDocument/2006/relationships/image" Target="../media/image10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CS145: </a:t>
            </a:r>
            <a:br>
              <a:rPr lang="en-US" dirty="0" smtClean="0"/>
            </a:br>
            <a:r>
              <a:rPr lang="en-US" dirty="0" smtClean="0"/>
              <a:t>Intro to Database </a:t>
            </a:r>
            <a:br>
              <a:rPr lang="en-US" dirty="0" smtClean="0"/>
            </a:br>
            <a:r>
              <a:rPr lang="en-US" dirty="0" smtClean="0"/>
              <a:t>Management Systems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Lecture 1: Course Overview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1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1. </a:t>
            </a:r>
            <a:r>
              <a:rPr lang="en-US" dirty="0"/>
              <a:t>Introduction, admin &amp; </a:t>
            </a:r>
            <a:r>
              <a:rPr lang="en-US" dirty="0" smtClean="0"/>
              <a:t>setup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10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3961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5118538"/>
            <a:ext cx="8610600" cy="88286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you will learn about in this section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175783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Motivation for studying DBs</a:t>
            </a:r>
          </a:p>
          <a:p>
            <a:pPr marL="514350" indent="-514350">
              <a:buAutoNum type="arabicPeriod"/>
            </a:pPr>
            <a:endParaRPr lang="en-US" dirty="0" smtClean="0">
              <a:latin typeface="+mj-lt"/>
            </a:endParaRPr>
          </a:p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Administrative structure</a:t>
            </a:r>
          </a:p>
          <a:p>
            <a:pPr marL="514350" indent="-514350">
              <a:buAutoNum type="arabicPeriod"/>
            </a:pPr>
            <a:endParaRPr lang="en-US" dirty="0" smtClean="0">
              <a:latin typeface="+mj-lt"/>
            </a:endParaRPr>
          </a:p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Course logistics</a:t>
            </a:r>
          </a:p>
          <a:p>
            <a:pPr marL="514350" indent="-514350">
              <a:buAutoNum type="arabicPeriod"/>
            </a:pPr>
            <a:endParaRPr lang="en-US" dirty="0" smtClean="0">
              <a:latin typeface="+mj-lt"/>
            </a:endParaRPr>
          </a:p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Overview of lecture </a:t>
            </a:r>
            <a:r>
              <a:rPr lang="en-US" dirty="0">
                <a:latin typeface="+mj-lt"/>
              </a:rPr>
              <a:t>c</a:t>
            </a:r>
            <a:r>
              <a:rPr lang="en-US" dirty="0" smtClean="0">
                <a:latin typeface="+mj-lt"/>
              </a:rPr>
              <a:t>overage</a:t>
            </a:r>
          </a:p>
          <a:p>
            <a:pPr marL="514350" indent="-514350">
              <a:buAutoNum type="arabicPeriod"/>
            </a:pPr>
            <a:endParaRPr lang="en-US" dirty="0">
              <a:latin typeface="+mj-lt"/>
            </a:endParaRPr>
          </a:p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ACTIVITY: IPython “Hello World!”</a:t>
            </a:r>
            <a:endParaRPr lang="en-US" dirty="0">
              <a:latin typeface="+mj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11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88321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Big Data Landscape… </a:t>
            </a:r>
            <a:br>
              <a:rPr lang="en-US" dirty="0" smtClean="0"/>
            </a:br>
            <a:r>
              <a:rPr lang="en-US" dirty="0" smtClean="0"/>
              <a:t>Infrastructure is Changing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448800" y="6488668"/>
            <a:ext cx="2743200" cy="365125"/>
          </a:xfrm>
        </p:spPr>
        <p:txBody>
          <a:bodyPr/>
          <a:lstStyle/>
          <a:p>
            <a:fld id="{DF92A6B5-0D7C-48A8-B49A-953CF10F77E3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r="1828" b="3909"/>
          <a:stretch/>
        </p:blipFill>
        <p:spPr>
          <a:xfrm>
            <a:off x="2669190" y="1793054"/>
            <a:ext cx="6853620" cy="367568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6604084"/>
            <a:ext cx="2153154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/>
              <a:t>http://</a:t>
            </a:r>
            <a:r>
              <a:rPr lang="en-US" sz="1050" dirty="0" err="1"/>
              <a:t>www.bigdatalandscape.com</a:t>
            </a:r>
            <a:r>
              <a:rPr lang="en-US" sz="1050" dirty="0"/>
              <a:t>/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856407" y="5965448"/>
            <a:ext cx="4479185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b="1" i="1" dirty="0">
                <a:latin typeface="+mj-lt"/>
              </a:rPr>
              <a:t>New</a:t>
            </a:r>
            <a:r>
              <a:rPr lang="en-US" sz="2800" b="1" dirty="0">
                <a:latin typeface="+mj-lt"/>
              </a:rPr>
              <a:t> tech. </a:t>
            </a:r>
            <a:r>
              <a:rPr lang="en-US" sz="2800" b="1" i="1" dirty="0" smtClean="0">
                <a:latin typeface="+mj-lt"/>
              </a:rPr>
              <a:t>Same</a:t>
            </a:r>
            <a:r>
              <a:rPr lang="en-US" sz="2800" b="1" dirty="0" smtClean="0">
                <a:latin typeface="+mj-lt"/>
              </a:rPr>
              <a:t> </a:t>
            </a:r>
            <a:r>
              <a:rPr lang="en-US" sz="2800" b="1" dirty="0">
                <a:latin typeface="+mj-lt"/>
              </a:rPr>
              <a:t>Principles.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88780" y="-22510"/>
              <a:ext cx="19736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  &gt;  Introduction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32741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should </a:t>
            </a:r>
            <a:r>
              <a:rPr lang="en-US" b="1" dirty="0" smtClean="0"/>
              <a:t>you</a:t>
            </a:r>
            <a:r>
              <a:rPr lang="en-US" dirty="0" smtClean="0"/>
              <a:t> study databases?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Mercenary</a:t>
            </a:r>
            <a:r>
              <a:rPr lang="en-US" dirty="0"/>
              <a:t>-</a:t>
            </a:r>
            <a:r>
              <a:rPr lang="en-US" dirty="0" smtClean="0"/>
              <a:t> </a:t>
            </a:r>
            <a:r>
              <a:rPr lang="en-US" b="1" dirty="0" smtClean="0"/>
              <a:t>make more $$$:</a:t>
            </a:r>
          </a:p>
          <a:p>
            <a:pPr lvl="1"/>
            <a:r>
              <a:rPr lang="en-US" dirty="0" smtClean="0"/>
              <a:t>Startups need DB talent right away = low employee #</a:t>
            </a:r>
          </a:p>
          <a:p>
            <a:pPr lvl="1"/>
            <a:r>
              <a:rPr lang="en-US" dirty="0" smtClean="0"/>
              <a:t>Massive industry…</a:t>
            </a:r>
          </a:p>
          <a:p>
            <a:endParaRPr lang="en-US" dirty="0" smtClean="0"/>
          </a:p>
          <a:p>
            <a:r>
              <a:rPr lang="en-US" b="1" dirty="0" smtClean="0"/>
              <a:t>Intellectual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Science: data poor to data rich</a:t>
            </a:r>
          </a:p>
          <a:p>
            <a:pPr lvl="2"/>
            <a:r>
              <a:rPr lang="en-US" dirty="0" smtClean="0"/>
              <a:t>No idea how to handle the data!</a:t>
            </a:r>
          </a:p>
          <a:p>
            <a:pPr lvl="1"/>
            <a:r>
              <a:rPr lang="en-US" dirty="0" smtClean="0"/>
              <a:t>Fundamental ideas to/from all of CS: </a:t>
            </a:r>
          </a:p>
          <a:p>
            <a:pPr lvl="2"/>
            <a:r>
              <a:rPr lang="en-US" dirty="0"/>
              <a:t>S</a:t>
            </a:r>
            <a:r>
              <a:rPr lang="en-US" dirty="0" smtClean="0"/>
              <a:t>ystems, theory, AI, logic, stats, analysis….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pic>
        <p:nvPicPr>
          <p:cNvPr id="47106" name="Picture 2" descr="Google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055878" y="2715866"/>
            <a:ext cx="1714500" cy="683316"/>
          </a:xfrm>
          <a:prstGeom prst="rect">
            <a:avLst/>
          </a:prstGeom>
          <a:noFill/>
        </p:spPr>
      </p:pic>
      <p:pic>
        <p:nvPicPr>
          <p:cNvPr id="47110" name="Picture 6" descr="IBM®">
            <a:hlinkClick r:id="rId4"/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382746" y="2819399"/>
            <a:ext cx="1047750" cy="476250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47114" name="Picture 10" descr="Oracle, The World's Largest Enterprise Software Company">
            <a:hlinkClick r:id="rId6"/>
          </p:cNvPr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490540" y="2971799"/>
            <a:ext cx="1266825" cy="171450"/>
          </a:xfrm>
          <a:prstGeom prst="rect">
            <a:avLst/>
          </a:prstGeom>
          <a:noFill/>
        </p:spPr>
      </p:pic>
      <p:pic>
        <p:nvPicPr>
          <p:cNvPr id="47116" name="Picture 12" descr="Microsoft">
            <a:hlinkClick r:id="rId8"/>
          </p:cNvPr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4607859" y="2938462"/>
            <a:ext cx="1257300" cy="23812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</p:pic>
      <p:sp>
        <p:nvSpPr>
          <p:cNvPr id="12" name="TextBox 11"/>
          <p:cNvSpPr txBox="1"/>
          <p:nvPr/>
        </p:nvSpPr>
        <p:spPr>
          <a:xfrm>
            <a:off x="8001000" y="4953000"/>
            <a:ext cx="266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2"/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2057400" y="6024890"/>
            <a:ext cx="8077200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+mj-lt"/>
              </a:rPr>
              <a:t>Many great computer systems ideas started in DB.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6" name="Rectangle 1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88780" y="-22510"/>
              <a:ext cx="19736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  &gt;  Introduction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this course is (and is not)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Discuss </a:t>
            </a:r>
            <a:r>
              <a:rPr lang="en-US" b="1" dirty="0" smtClean="0"/>
              <a:t>fundamentals of data management</a:t>
            </a:r>
          </a:p>
          <a:p>
            <a:pPr lvl="1"/>
            <a:r>
              <a:rPr lang="en-US" dirty="0" smtClean="0"/>
              <a:t>How to </a:t>
            </a:r>
            <a:r>
              <a:rPr lang="en-US" dirty="0"/>
              <a:t>design databases, query databases, </a:t>
            </a:r>
            <a:r>
              <a:rPr lang="en-US" dirty="0" smtClean="0"/>
              <a:t>build applications with them.</a:t>
            </a:r>
          </a:p>
          <a:p>
            <a:pPr lvl="1"/>
            <a:r>
              <a:rPr lang="en-US" dirty="0" smtClean="0"/>
              <a:t>How to debug them when they go wrong!</a:t>
            </a:r>
          </a:p>
          <a:p>
            <a:pPr lvl="1"/>
            <a:r>
              <a:rPr lang="en-US" u="sng" dirty="0" smtClean="0"/>
              <a:t>Not</a:t>
            </a:r>
            <a:r>
              <a:rPr lang="en-US" dirty="0" smtClean="0"/>
              <a:t> how to be a DBA or how to tune Oracle 12g.</a:t>
            </a:r>
          </a:p>
          <a:p>
            <a:pPr lvl="1"/>
            <a:endParaRPr lang="en-US" dirty="0"/>
          </a:p>
          <a:p>
            <a:r>
              <a:rPr lang="en-US" dirty="0" smtClean="0"/>
              <a:t>We’ll cover </a:t>
            </a:r>
            <a:r>
              <a:rPr lang="en-US" b="1" dirty="0" smtClean="0"/>
              <a:t>how database management systems wor</a:t>
            </a:r>
            <a:r>
              <a:rPr lang="en-US" b="1" dirty="0"/>
              <a:t>k</a:t>
            </a:r>
            <a:r>
              <a:rPr lang="en-US" b="1" dirty="0" smtClean="0"/>
              <a:t> </a:t>
            </a:r>
          </a:p>
          <a:p>
            <a:endParaRPr lang="en-US" b="1" dirty="0"/>
          </a:p>
          <a:p>
            <a:r>
              <a:rPr lang="en-US" dirty="0"/>
              <a:t>B</a:t>
            </a:r>
            <a:r>
              <a:rPr lang="en-US" dirty="0" smtClean="0"/>
              <a:t>ut not </a:t>
            </a:r>
            <a:r>
              <a:rPr lang="en-US" b="1" dirty="0" smtClean="0"/>
              <a:t>the principles of how to build </a:t>
            </a:r>
            <a:r>
              <a:rPr lang="en-US" dirty="0" smtClean="0"/>
              <a:t>them </a:t>
            </a:r>
            <a:r>
              <a:rPr lang="en-US" dirty="0" smtClean="0">
                <a:sym typeface="Wingdings"/>
              </a:rPr>
              <a:t></a:t>
            </a:r>
            <a:endParaRPr lang="en-US" dirty="0">
              <a:sym typeface="Wingdings"/>
            </a:endParaRPr>
          </a:p>
          <a:p>
            <a:pPr lvl="2"/>
            <a:r>
              <a:rPr lang="en-US" dirty="0" smtClean="0"/>
              <a:t>see 245, 345, and 346.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14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88780" y="-22510"/>
              <a:ext cx="19736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  &gt;  Introduction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 we are…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Instructor (me) Chris </a:t>
            </a:r>
            <a:r>
              <a:rPr lang="en-US" dirty="0" err="1" smtClean="0"/>
              <a:t>Ré</a:t>
            </a:r>
            <a:r>
              <a:rPr lang="en-US" dirty="0" smtClean="0"/>
              <a:t> </a:t>
            </a:r>
            <a:endParaRPr lang="en-US" dirty="0"/>
          </a:p>
          <a:p>
            <a:pPr lvl="1"/>
            <a:r>
              <a:rPr lang="en-US" dirty="0" smtClean="0"/>
              <a:t>Faculty in the </a:t>
            </a:r>
            <a:r>
              <a:rPr lang="en-US" dirty="0" err="1" smtClean="0"/>
              <a:t>InfoLab</a:t>
            </a:r>
            <a:endParaRPr lang="en-US" dirty="0" smtClean="0"/>
          </a:p>
          <a:p>
            <a:pPr lvl="1"/>
            <a:r>
              <a:rPr lang="en-US" dirty="0" smtClean="0"/>
              <a:t>Research: </a:t>
            </a:r>
            <a:r>
              <a:rPr lang="en-US" dirty="0"/>
              <a:t>theory of data </a:t>
            </a:r>
            <a:r>
              <a:rPr lang="en-US" dirty="0" smtClean="0"/>
              <a:t>processing, statistical analytics, and machine reading.</a:t>
            </a:r>
          </a:p>
          <a:p>
            <a:pPr lvl="1"/>
            <a:r>
              <a:rPr lang="en-US" dirty="0" smtClean="0">
                <a:hlinkClick r:id="rId3"/>
              </a:rPr>
              <a:t>chrismre@cs.stanford.edu</a:t>
            </a:r>
            <a:endParaRPr lang="en-US" dirty="0" smtClean="0"/>
          </a:p>
          <a:p>
            <a:pPr lvl="1"/>
            <a:r>
              <a:rPr lang="en-US" dirty="0" smtClean="0"/>
              <a:t>Office hours: T/</a:t>
            </a:r>
            <a:r>
              <a:rPr lang="en-US" dirty="0" err="1" smtClean="0"/>
              <a:t>Th</a:t>
            </a:r>
            <a:r>
              <a:rPr lang="en-US" dirty="0" smtClean="0"/>
              <a:t> </a:t>
            </a:r>
            <a:r>
              <a:rPr lang="en-US" dirty="0"/>
              <a:t>4:30-5:30, Gates 433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15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324973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  &gt;  Administrative  &gt;  Course Staff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10" name="Rectangle 9"/>
          <p:cNvSpPr/>
          <p:nvPr/>
        </p:nvSpPr>
        <p:spPr>
          <a:xfrm>
            <a:off x="4587946" y="1646238"/>
            <a:ext cx="1807290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r>
              <a:rPr lang="en-US" i="1" dirty="0"/>
              <a:t>S</a:t>
            </a:r>
            <a:r>
              <a:rPr lang="en-US" i="1" dirty="0" smtClean="0"/>
              <a:t>ounds </a:t>
            </a:r>
            <a:r>
              <a:rPr lang="en-US" i="1" dirty="0"/>
              <a:t>like </a:t>
            </a:r>
            <a:r>
              <a:rPr lang="en-US" i="1" dirty="0" smtClean="0"/>
              <a:t>“Ray”</a:t>
            </a:r>
            <a:endParaRPr lang="en-US" i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6918" y="3649844"/>
            <a:ext cx="1905000" cy="1905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Course Assistants (CAs)</a:t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“Remember, CAs are people too!”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/>
            <a:r>
              <a:rPr lang="en-US" dirty="0" smtClean="0"/>
              <a:t>- Probably some CA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16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8780" y="-22510"/>
              <a:ext cx="324973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  &gt;  Administrative  &gt;  Course Staff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08817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17</a:t>
            </a:fld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88780" y="-22510"/>
              <a:ext cx="32898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  &gt;  Administrative  &gt;  Course Staff 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3501" y="3782389"/>
            <a:ext cx="1905000" cy="1905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0432" y="3782389"/>
            <a:ext cx="1905000" cy="1905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363" y="3782389"/>
            <a:ext cx="1905000" cy="1905000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377363" y="732636"/>
            <a:ext cx="11437275" cy="1911826"/>
            <a:chOff x="343025" y="562703"/>
            <a:chExt cx="11437275" cy="1911826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43025" y="569529"/>
              <a:ext cx="1905000" cy="1905000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726094" y="562703"/>
              <a:ext cx="1905000" cy="190500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875300" y="569529"/>
              <a:ext cx="1905000" cy="1905000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492232" y="569529"/>
              <a:ext cx="1905000" cy="1905000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109163" y="562703"/>
              <a:ext cx="1905000" cy="1905000"/>
            </a:xfrm>
            <a:prstGeom prst="rect">
              <a:avLst/>
            </a:prstGeom>
          </p:spPr>
        </p:pic>
      </p:grpSp>
      <p:sp>
        <p:nvSpPr>
          <p:cNvPr id="18" name="TextBox 17"/>
          <p:cNvSpPr txBox="1"/>
          <p:nvPr/>
        </p:nvSpPr>
        <p:spPr>
          <a:xfrm>
            <a:off x="1043566" y="2752914"/>
            <a:ext cx="572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mtClean="0">
                <a:latin typeface="+mj-lt"/>
              </a:rPr>
              <a:t>Alex</a:t>
            </a:r>
            <a:endParaRPr lang="en-US">
              <a:latin typeface="+mj-lt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489953" y="2752914"/>
            <a:ext cx="445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mtClean="0">
                <a:latin typeface="+mj-lt"/>
              </a:rPr>
              <a:t>Ari</a:t>
            </a:r>
            <a:endParaRPr lang="en-US">
              <a:latin typeface="+mj-lt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667998" y="2752914"/>
            <a:ext cx="856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mtClean="0">
                <a:latin typeface="+mj-lt"/>
              </a:rPr>
              <a:t>Yuchen</a:t>
            </a:r>
            <a:endParaRPr lang="en-US" dirty="0">
              <a:latin typeface="+mj-lt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923695" y="2752914"/>
            <a:ext cx="1110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mtClean="0">
                <a:latin typeface="+mj-lt"/>
              </a:rPr>
              <a:t>Stephanie</a:t>
            </a:r>
            <a:endParaRPr lang="en-US" dirty="0">
              <a:latin typeface="+mj-lt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0544584" y="2752914"/>
            <a:ext cx="635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>
                <a:latin typeface="+mj-lt"/>
              </a:rPr>
              <a:t>Arun</a:t>
            </a:r>
            <a:endParaRPr lang="en-US" dirty="0">
              <a:latin typeface="+mj-lt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22542" y="5868721"/>
            <a:ext cx="81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Vishnu</a:t>
            </a:r>
            <a:endParaRPr lang="en-US" dirty="0">
              <a:latin typeface="+mj-lt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182178" y="5868721"/>
            <a:ext cx="1061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mtClean="0">
                <a:latin typeface="+mj-lt"/>
              </a:rPr>
              <a:t>Shubham</a:t>
            </a:r>
            <a:endParaRPr lang="en-US" dirty="0">
              <a:latin typeface="+mj-lt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754626" y="5868721"/>
            <a:ext cx="682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mtClean="0">
                <a:latin typeface="+mj-lt"/>
              </a:rPr>
              <a:t>Kevin</a:t>
            </a:r>
            <a:endParaRPr lang="en-US" dirty="0">
              <a:latin typeface="+mj-lt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135866" y="5868721"/>
            <a:ext cx="686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>
                <a:latin typeface="+mj-lt"/>
              </a:rPr>
              <a:t>Cagla</a:t>
            </a:r>
            <a:endParaRPr lang="en-US" dirty="0">
              <a:latin typeface="+mj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26570" y="3782389"/>
            <a:ext cx="1905000" cy="19050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909638" y="3791207"/>
            <a:ext cx="1905000" cy="1905000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10616718" y="5874153"/>
            <a:ext cx="490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Jed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35159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Communication w/ Course Staff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>
              <a:sym typeface="Wingdings"/>
            </a:endParaRPr>
          </a:p>
          <a:p>
            <a:r>
              <a:rPr lang="en-US" dirty="0" smtClean="0">
                <a:sym typeface="Wingdings"/>
              </a:rPr>
              <a:t>Piazza</a:t>
            </a:r>
          </a:p>
          <a:p>
            <a:endParaRPr lang="en-US" dirty="0" smtClean="0">
              <a:sym typeface="Wingdings"/>
            </a:endParaRPr>
          </a:p>
          <a:p>
            <a:r>
              <a:rPr lang="en-US" dirty="0" smtClean="0">
                <a:sym typeface="Wingdings"/>
              </a:rPr>
              <a:t>Office hours</a:t>
            </a:r>
          </a:p>
          <a:p>
            <a:endParaRPr lang="en-US" i="1" dirty="0" smtClean="0">
              <a:sym typeface="Wingdings"/>
            </a:endParaRPr>
          </a:p>
          <a:p>
            <a:r>
              <a:rPr lang="en-US" i="1" dirty="0" smtClean="0">
                <a:sym typeface="Wingdings"/>
              </a:rPr>
              <a:t>By appointment!</a:t>
            </a:r>
          </a:p>
          <a:p>
            <a:endParaRPr lang="en-US" dirty="0" smtClean="0">
              <a:sym typeface="Wingdings"/>
            </a:endParaRP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204447" y="2832501"/>
            <a:ext cx="4406153" cy="95410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i="1" dirty="0"/>
              <a:t>All are (or will be soon) listed on the course page!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780" y="-22510"/>
              <a:ext cx="22134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  &gt;  Administrative 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Piazza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2100" y="1417638"/>
            <a:ext cx="3561834" cy="523685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841654" y="4225548"/>
            <a:ext cx="5009837" cy="126188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srgbClr val="000000">
                <a:alpha val="43000"/>
              </a:srgb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800" dirty="0"/>
              <a:t>If I troll you on Piazza, take it as a sign of </a:t>
            </a:r>
            <a:r>
              <a:rPr lang="en-US" sz="3800" b="1" i="1" dirty="0"/>
              <a:t>love</a:t>
            </a:r>
            <a:r>
              <a:rPr lang="en-US" sz="3800" dirty="0"/>
              <a:t>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841654" y="1417638"/>
            <a:ext cx="493442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/>
              <a:t>The goal is to get you to answer each other’s questions so you can benefit and learn from each other.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19</a:t>
            </a:fld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88780" y="-22510"/>
              <a:ext cx="22134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  &gt;  Administrative 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53565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“Data is the Future”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/>
            <a:r>
              <a:rPr lang="en-US" dirty="0" smtClean="0"/>
              <a:t>- My cab driver in Pittsburg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2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09405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Important!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Students with documented disabilities should send in their accommodation letter from O.A.E. (Office of Accessible Education) by the </a:t>
            </a:r>
            <a:r>
              <a:rPr lang="en-US" b="1" dirty="0"/>
              <a:t>end of this week </a:t>
            </a:r>
            <a:r>
              <a:rPr lang="en-US" dirty="0"/>
              <a:t>to </a:t>
            </a:r>
            <a:r>
              <a:rPr lang="en-US" i="1" dirty="0" smtClean="0"/>
              <a:t>Alex Ratner (Head TA) &amp; cc’ me.</a:t>
            </a:r>
            <a:endParaRPr lang="en-US" i="1" u="sng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20</a:t>
            </a:fld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88780" y="-22510"/>
              <a:ext cx="22134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  &gt;  Administrative 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36749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Website: 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hlinkClick r:id="rId2"/>
              </a:rPr>
              <a:t>cs145.stanford.edu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21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8780" y="-22510"/>
              <a:ext cx="22134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  &gt;  Administrative 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8706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C996B-F719-4B60-BB91-679F33C4CCC7}" type="slidenum">
              <a:rPr lang="en-US"/>
              <a:pPr/>
              <a:t>22</a:t>
            </a:fld>
            <a:endParaRPr lang="en-US"/>
          </a:p>
        </p:txBody>
      </p:sp>
      <p:sp>
        <p:nvSpPr>
          <p:cNvPr id="696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Lectures</a:t>
            </a:r>
          </a:p>
        </p:txBody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Lecture slides </a:t>
            </a:r>
            <a:r>
              <a:rPr lang="en-US" dirty="0" smtClean="0"/>
              <a:t>cover </a:t>
            </a:r>
            <a:r>
              <a:rPr lang="en-US" b="1" dirty="0" smtClean="0"/>
              <a:t>essential material</a:t>
            </a:r>
            <a:endParaRPr lang="en-US" b="1" dirty="0"/>
          </a:p>
          <a:p>
            <a:pPr lvl="1"/>
            <a:r>
              <a:rPr lang="en-US" dirty="0" smtClean="0"/>
              <a:t>This is your </a:t>
            </a:r>
            <a:r>
              <a:rPr lang="en-US" u="sng" dirty="0" smtClean="0"/>
              <a:t>best reference.</a:t>
            </a:r>
          </a:p>
          <a:p>
            <a:pPr lvl="1"/>
            <a:r>
              <a:rPr lang="en-US" dirty="0" smtClean="0"/>
              <a:t>We are trying to get away from book, but do have pointers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Try to cover same thing in </a:t>
            </a:r>
            <a:r>
              <a:rPr lang="en-US" b="1" dirty="0" smtClean="0"/>
              <a:t>many ways</a:t>
            </a:r>
            <a:r>
              <a:rPr lang="en-US" dirty="0" smtClean="0"/>
              <a:t>: Lecture, lecture notes, homework, exams (no shock)</a:t>
            </a:r>
          </a:p>
          <a:p>
            <a:pPr lvl="1"/>
            <a:r>
              <a:rPr lang="en-US" dirty="0" smtClean="0"/>
              <a:t>Attendance makes your life easier… </a:t>
            </a:r>
          </a:p>
          <a:p>
            <a:pPr lvl="2"/>
            <a:r>
              <a:rPr lang="en-US" dirty="0" smtClean="0"/>
              <a:t>8 lectures </a:t>
            </a:r>
            <a:r>
              <a:rPr lang="en-US" u="sng" dirty="0" smtClean="0"/>
              <a:t>+ all guest lectures</a:t>
            </a:r>
            <a:r>
              <a:rPr lang="en-US" dirty="0" smtClean="0"/>
              <a:t> are mandatory!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780" y="-22510"/>
              <a:ext cx="16973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  &gt;  Logistics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635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Graded Elements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Attendance (10%)</a:t>
            </a:r>
          </a:p>
          <a:p>
            <a:endParaRPr lang="en-US" dirty="0"/>
          </a:p>
          <a:p>
            <a:r>
              <a:rPr lang="en-US" dirty="0" smtClean="0"/>
              <a:t>Problem </a:t>
            </a:r>
            <a:r>
              <a:rPr lang="en-US" dirty="0"/>
              <a:t>Sets </a:t>
            </a:r>
            <a:r>
              <a:rPr lang="en-US" dirty="0" smtClean="0"/>
              <a:t>(</a:t>
            </a:r>
            <a:r>
              <a:rPr lang="en-US" dirty="0"/>
              <a:t>2</a:t>
            </a:r>
            <a:r>
              <a:rPr lang="en-US" dirty="0" smtClean="0"/>
              <a:t>0</a:t>
            </a:r>
            <a:r>
              <a:rPr lang="en-US" dirty="0"/>
              <a:t>%</a:t>
            </a:r>
            <a:r>
              <a:rPr lang="en-US" dirty="0" smtClean="0"/>
              <a:t>)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Programming </a:t>
            </a:r>
            <a:r>
              <a:rPr lang="en-US" dirty="0"/>
              <a:t>project (20%) </a:t>
            </a:r>
          </a:p>
          <a:p>
            <a:pPr lvl="1"/>
            <a:r>
              <a:rPr lang="en-US" dirty="0" smtClean="0"/>
              <a:t>Auction </a:t>
            </a:r>
            <a:r>
              <a:rPr lang="en-US" dirty="0"/>
              <a:t>base. Up now</a:t>
            </a:r>
            <a:r>
              <a:rPr lang="en-US" dirty="0" smtClean="0"/>
              <a:t>! </a:t>
            </a:r>
          </a:p>
          <a:p>
            <a:pPr lvl="1"/>
            <a:r>
              <a:rPr lang="en-US" dirty="0" smtClean="0"/>
              <a:t>Experience with a database application.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 smtClean="0"/>
              <a:t>Midterm (20%)</a:t>
            </a:r>
          </a:p>
          <a:p>
            <a:endParaRPr lang="en-US" dirty="0"/>
          </a:p>
          <a:p>
            <a:r>
              <a:rPr lang="en-US" dirty="0" smtClean="0"/>
              <a:t>Final </a:t>
            </a:r>
            <a:r>
              <a:rPr lang="en-US" dirty="0"/>
              <a:t>exam </a:t>
            </a:r>
            <a:r>
              <a:rPr lang="en-US" dirty="0" smtClean="0"/>
              <a:t>(30%)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137175" y="1646238"/>
            <a:ext cx="3728452" cy="147732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>
                <a:latin typeface="+mj-lt"/>
              </a:rPr>
              <a:t>All but the final assignment are due </a:t>
            </a:r>
            <a:r>
              <a:rPr lang="en-US" sz="3000" b="1">
                <a:latin typeface="+mj-lt"/>
              </a:rPr>
              <a:t>on </a:t>
            </a:r>
            <a:r>
              <a:rPr lang="en-US" sz="3000" b="1" smtClean="0">
                <a:latin typeface="+mj-lt"/>
              </a:rPr>
              <a:t>Tuesday before </a:t>
            </a:r>
            <a:r>
              <a:rPr lang="en-US" sz="3000" b="1" dirty="0">
                <a:latin typeface="+mj-lt"/>
              </a:rPr>
              <a:t>class.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88780" y="-22510"/>
              <a:ext cx="16973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  &gt;  Logistics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7137175" y="3811348"/>
            <a:ext cx="3301551" cy="147732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i="1" dirty="0" smtClean="0"/>
              <a:t>For SCPD students only: Attendance will not be a component of grading; distribution will be scaled amongst the </a:t>
            </a:r>
            <a:r>
              <a:rPr lang="en-US" i="1" smtClean="0"/>
              <a:t>rest proportionately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4215209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Un-Graded Elements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Readings provided</a:t>
            </a:r>
            <a:r>
              <a:rPr lang="en-US" dirty="0"/>
              <a:t> </a:t>
            </a:r>
            <a:r>
              <a:rPr lang="en-US" dirty="0" smtClean="0"/>
              <a:t>to help you!</a:t>
            </a:r>
          </a:p>
          <a:p>
            <a:pPr lvl="1"/>
            <a:r>
              <a:rPr lang="en-US" dirty="0" smtClean="0"/>
              <a:t>Only items in lecture, homework, or project are fair game.</a:t>
            </a:r>
          </a:p>
          <a:p>
            <a:pPr lvl="1"/>
            <a:endParaRPr lang="en-US" dirty="0"/>
          </a:p>
          <a:p>
            <a:r>
              <a:rPr lang="en-US" dirty="0" smtClean="0"/>
              <a:t>Activities are again mainly to help / be fun!</a:t>
            </a:r>
          </a:p>
          <a:p>
            <a:pPr lvl="1"/>
            <a:r>
              <a:rPr lang="en-US" dirty="0" smtClean="0"/>
              <a:t>Will occur during class- not graded, but count as part of lecture material (fair game as well)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IPython Notebooks provided</a:t>
            </a:r>
            <a:endParaRPr lang="en-US" dirty="0"/>
          </a:p>
          <a:p>
            <a:pPr lvl="1"/>
            <a:r>
              <a:rPr lang="en-US" dirty="0" smtClean="0"/>
              <a:t>These are optional but hopefully helpful.</a:t>
            </a:r>
          </a:p>
          <a:p>
            <a:pPr lvl="1"/>
            <a:r>
              <a:rPr lang="en-US" dirty="0" smtClean="0"/>
              <a:t>Redesigned so that you can ‘interactively replay’ parts of lecture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24</a:t>
            </a:fld>
            <a:endParaRPr lang="en-US"/>
          </a:p>
        </p:txBody>
      </p:sp>
      <p:grpSp>
        <p:nvGrpSpPr>
          <p:cNvPr id="13" name="Group 12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88780" y="-22510"/>
              <a:ext cx="16973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  &gt;  Logistics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5859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expected from you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8801"/>
            <a:ext cx="9372600" cy="4525963"/>
          </a:xfrm>
        </p:spPr>
        <p:txBody>
          <a:bodyPr>
            <a:normAutofit lnSpcReduction="10000"/>
          </a:bodyPr>
          <a:lstStyle/>
          <a:p>
            <a:r>
              <a:rPr lang="en-US" b="1" dirty="0" smtClean="0"/>
              <a:t>Attend lectures</a:t>
            </a:r>
          </a:p>
          <a:p>
            <a:pPr lvl="1"/>
            <a:r>
              <a:rPr lang="en-US" dirty="0" smtClean="0"/>
              <a:t>If you don’t, it’s </a:t>
            </a:r>
            <a:r>
              <a:rPr lang="en-US" u="sng" dirty="0" smtClean="0"/>
              <a:t>at your own peril</a:t>
            </a:r>
          </a:p>
          <a:p>
            <a:endParaRPr lang="en-US" dirty="0" smtClean="0"/>
          </a:p>
          <a:p>
            <a:r>
              <a:rPr lang="en-US" b="1" dirty="0" smtClean="0"/>
              <a:t>Be active and think critically</a:t>
            </a:r>
          </a:p>
          <a:p>
            <a:pPr lvl="1"/>
            <a:r>
              <a:rPr lang="en-US" dirty="0" smtClean="0"/>
              <a:t>Ask questions, post comments on forums</a:t>
            </a:r>
          </a:p>
          <a:p>
            <a:endParaRPr lang="en-US" dirty="0" smtClean="0"/>
          </a:p>
          <a:p>
            <a:r>
              <a:rPr lang="en-US" b="1" dirty="0" smtClean="0"/>
              <a:t>Do programming and homework projects </a:t>
            </a:r>
          </a:p>
          <a:p>
            <a:pPr lvl="1"/>
            <a:r>
              <a:rPr lang="en-US" dirty="0" smtClean="0"/>
              <a:t>Start early and </a:t>
            </a:r>
            <a:r>
              <a:rPr lang="en-US" u="sng" dirty="0" smtClean="0"/>
              <a:t>be honest</a:t>
            </a:r>
          </a:p>
          <a:p>
            <a:endParaRPr lang="en-US" dirty="0" smtClean="0"/>
          </a:p>
          <a:p>
            <a:r>
              <a:rPr lang="en-US" b="1" dirty="0" smtClean="0"/>
              <a:t>Study for tests and exams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25</a:t>
            </a:fld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88780" y="-22510"/>
              <a:ext cx="16973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  &gt;  Logistics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65649" y="3291681"/>
            <a:ext cx="8229600" cy="1143000"/>
          </a:xfrm>
        </p:spPr>
        <p:txBody>
          <a:bodyPr/>
          <a:lstStyle/>
          <a:p>
            <a:r>
              <a:rPr lang="en-US" dirty="0" smtClean="0"/>
              <a:t>Going beyond the requirements…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26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16973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  &gt;  Logistics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187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SIGMOD15 </a:t>
            </a:r>
            <a:br>
              <a:rPr lang="en-US" dirty="0" smtClean="0"/>
            </a:br>
            <a:r>
              <a:rPr lang="en-US" dirty="0" smtClean="0"/>
              <a:t>Undergrad Research Award Winners.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5290" y="4489034"/>
            <a:ext cx="2730500" cy="168872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524000" y="1909786"/>
            <a:ext cx="9144000" cy="240065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Lucida Grande" charset="0"/>
              </a:rPr>
              <a:t>Adam Perelman</a:t>
            </a:r>
            <a:r>
              <a:rPr lang="en-US" sz="3000" dirty="0">
                <a:solidFill>
                  <a:srgbClr val="000000"/>
                </a:solidFill>
                <a:latin typeface="Lucida Grande" charset="0"/>
              </a:rPr>
              <a:t> </a:t>
            </a:r>
            <a:r>
              <a:rPr lang="en-US" sz="3000" i="1" dirty="0">
                <a:solidFill>
                  <a:srgbClr val="000000"/>
                </a:solidFill>
                <a:latin typeface="Lucida Grande" charset="0"/>
              </a:rPr>
              <a:t>Dunce Cap: Compiling Worst-Case Optimal Query Plans and Beyond</a:t>
            </a:r>
            <a:r>
              <a:rPr lang="en-US" sz="3000" dirty="0">
                <a:solidFill>
                  <a:srgbClr val="000000"/>
                </a:solidFill>
                <a:latin typeface="Lucida Grande" charset="0"/>
              </a:rPr>
              <a:t> </a:t>
            </a:r>
          </a:p>
          <a:p>
            <a:r>
              <a:rPr lang="en-US" sz="3000" b="1" dirty="0"/>
              <a:t/>
            </a:r>
            <a:br>
              <a:rPr lang="en-US" sz="3000" b="1" dirty="0"/>
            </a:br>
            <a:r>
              <a:rPr lang="en-US" sz="3000" b="1" dirty="0">
                <a:solidFill>
                  <a:srgbClr val="000000"/>
                </a:solidFill>
                <a:latin typeface="Lucida Grande" charset="0"/>
              </a:rPr>
              <a:t>Susan </a:t>
            </a:r>
            <a:r>
              <a:rPr lang="en-US" sz="3000" b="1" dirty="0" err="1">
                <a:solidFill>
                  <a:srgbClr val="000000"/>
                </a:solidFill>
                <a:latin typeface="Lucida Grande" charset="0"/>
              </a:rPr>
              <a:t>Tu</a:t>
            </a:r>
            <a:r>
              <a:rPr lang="en-US" sz="3000" b="1" dirty="0">
                <a:solidFill>
                  <a:srgbClr val="000000"/>
                </a:solidFill>
                <a:latin typeface="Lucida Grande" charset="0"/>
              </a:rPr>
              <a:t> </a:t>
            </a:r>
            <a:r>
              <a:rPr lang="en-US" sz="3000" i="1" dirty="0">
                <a:solidFill>
                  <a:srgbClr val="000000"/>
                </a:solidFill>
                <a:latin typeface="Lucida Grande" charset="0"/>
              </a:rPr>
              <a:t>Dunce Cap: Query Plans Using Generalized </a:t>
            </a:r>
            <a:r>
              <a:rPr lang="en-US" sz="3000" i="1" dirty="0" err="1">
                <a:solidFill>
                  <a:srgbClr val="000000"/>
                </a:solidFill>
                <a:latin typeface="Lucida Grande" charset="0"/>
              </a:rPr>
              <a:t>Hypertree</a:t>
            </a:r>
            <a:r>
              <a:rPr lang="en-US" sz="3000" i="1" dirty="0">
                <a:solidFill>
                  <a:srgbClr val="000000"/>
                </a:solidFill>
                <a:latin typeface="Lucida Grande" charset="0"/>
              </a:rPr>
              <a:t> Decompositions</a:t>
            </a:r>
            <a:endParaRPr lang="en-US" sz="3000" dirty="0"/>
          </a:p>
        </p:txBody>
      </p:sp>
      <p:sp>
        <p:nvSpPr>
          <p:cNvPr id="7" name="Rectangle 6"/>
          <p:cNvSpPr/>
          <p:nvPr/>
        </p:nvSpPr>
        <p:spPr>
          <a:xfrm>
            <a:off x="5073386" y="409437"/>
            <a:ext cx="823271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www.sigmod.org</a:t>
            </a:r>
            <a:r>
              <a:rPr lang="en-US" dirty="0"/>
              <a:t>/</a:t>
            </a:r>
            <a:r>
              <a:rPr lang="en-US" dirty="0" err="1"/>
              <a:t>sigmod</a:t>
            </a:r>
            <a:r>
              <a:rPr lang="en-US" dirty="0"/>
              <a:t>-awards/</a:t>
            </a:r>
            <a:r>
              <a:rPr lang="en-US" dirty="0" err="1"/>
              <a:t>sigmod-awards#undergraduate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0986" y="4310443"/>
            <a:ext cx="3279228" cy="240910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524001" y="6356350"/>
            <a:ext cx="478767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/>
              <a:t>SIGMOD15 was in Australia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780" y="-22510"/>
              <a:ext cx="16973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  &gt;  Logistics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9406532" y="2948593"/>
            <a:ext cx="2522935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400" smtClean="0">
                <a:latin typeface="+mj-lt"/>
              </a:rPr>
              <a:t>Former CS 145’ers!</a:t>
            </a:r>
            <a:endParaRPr lang="en-US" sz="24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41698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To encourage more awesomeness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 smtClean="0"/>
              <a:t>Github</a:t>
            </a:r>
            <a:r>
              <a:rPr lang="en-US" dirty="0" smtClean="0"/>
              <a:t> for course material &amp; bonus projects… Some extremes…</a:t>
            </a:r>
          </a:p>
          <a:p>
            <a:pPr marL="971550" lvl="1" indent="-457200">
              <a:buFont typeface="+mj-lt"/>
              <a:buAutoNum type="arabicPeriod"/>
            </a:pPr>
            <a:endParaRPr lang="en-US" b="1" dirty="0" smtClean="0"/>
          </a:p>
          <a:p>
            <a:pPr marL="971550" lvl="1" indent="-457200">
              <a:buFont typeface="+mj-lt"/>
              <a:buAutoNum type="arabicPeriod"/>
            </a:pPr>
            <a:r>
              <a:rPr lang="en-US" b="1" dirty="0" smtClean="0"/>
              <a:t>I was hung over when I took the test</a:t>
            </a:r>
            <a:r>
              <a:rPr lang="en-US" i="1" dirty="0" smtClean="0"/>
              <a:t>. Intended to make up for silly mistakes.</a:t>
            </a:r>
          </a:p>
          <a:p>
            <a:pPr marL="1371600" lvl="2" indent="-457200">
              <a:buFont typeface="+mj-lt"/>
              <a:buAutoNum type="arabicPeriod"/>
            </a:pPr>
            <a:endParaRPr lang="en-US" i="1" dirty="0"/>
          </a:p>
          <a:p>
            <a:pPr marL="971550" lvl="1" indent="-457200">
              <a:buFont typeface="+mj-lt"/>
              <a:buAutoNum type="arabicPeriod"/>
            </a:pPr>
            <a:r>
              <a:rPr lang="en-US" b="1" dirty="0" smtClean="0"/>
              <a:t>I want to make it easier for future generations. </a:t>
            </a:r>
            <a:r>
              <a:rPr lang="en-US" dirty="0" smtClean="0"/>
              <a:t>Visualizations &amp; improvements to advanced topics.</a:t>
            </a:r>
          </a:p>
          <a:p>
            <a:pPr marL="1371600" lvl="2" indent="-457200">
              <a:buFont typeface="+mj-lt"/>
              <a:buAutoNum type="arabicPeriod"/>
            </a:pPr>
            <a:endParaRPr lang="en-US" b="1" dirty="0"/>
          </a:p>
          <a:p>
            <a:pPr marL="971550" lvl="1" indent="-457200">
              <a:buFont typeface="+mj-lt"/>
              <a:buAutoNum type="arabicPeriod"/>
            </a:pPr>
            <a:r>
              <a:rPr lang="en-US" b="1" i="1" dirty="0" smtClean="0"/>
              <a:t>I want to be a research star!</a:t>
            </a:r>
            <a:r>
              <a:rPr lang="en-US" i="1" dirty="0" smtClean="0"/>
              <a:t> </a:t>
            </a:r>
            <a:r>
              <a:rPr lang="en-US" dirty="0" smtClean="0"/>
              <a:t>These are challenging assignments that could indicate possible publication.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927131" y="6081991"/>
            <a:ext cx="6337738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latin typeface="+mj-lt"/>
              </a:rPr>
              <a:t>If your pull request is approved, TA will give you bonus points.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88780" y="-22510"/>
              <a:ext cx="16973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  &gt;  Logistics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49627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Optional Elements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Tutorials for </a:t>
            </a:r>
            <a:r>
              <a:rPr lang="en-US" dirty="0" err="1" smtClean="0"/>
              <a:t>github</a:t>
            </a:r>
            <a:r>
              <a:rPr lang="en-US" dirty="0" smtClean="0"/>
              <a:t> on course page.</a:t>
            </a:r>
          </a:p>
          <a:p>
            <a:endParaRPr lang="en-US" dirty="0" smtClean="0"/>
          </a:p>
          <a:p>
            <a:r>
              <a:rPr lang="en-US" dirty="0" smtClean="0"/>
              <a:t>Please use Piazza for questions on the topics (not </a:t>
            </a:r>
            <a:r>
              <a:rPr lang="en-US" dirty="0" err="1" smtClean="0"/>
              <a:t>github</a:t>
            </a:r>
            <a:r>
              <a:rPr lang="en-US" dirty="0" smtClean="0"/>
              <a:t>).</a:t>
            </a:r>
          </a:p>
          <a:p>
            <a:endParaRPr lang="en-US" dirty="0" smtClean="0"/>
          </a:p>
          <a:p>
            <a:r>
              <a:rPr lang="en-US" dirty="0" smtClean="0"/>
              <a:t>These are </a:t>
            </a:r>
            <a:r>
              <a:rPr lang="en-US" b="1" dirty="0" smtClean="0"/>
              <a:t>optional</a:t>
            </a:r>
            <a:r>
              <a:rPr lang="en-US" dirty="0" smtClean="0"/>
              <a:t> elements of the course.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29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16973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  &gt;  Logistics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80953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7589" y="3037888"/>
            <a:ext cx="5064897" cy="365257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3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621849" cy="513409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29396" y="5648464"/>
            <a:ext cx="5461687" cy="70788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latin typeface="+mj-lt"/>
              </a:rPr>
              <a:t>Big science is data driven.</a:t>
            </a:r>
            <a:endParaRPr lang="en-US" sz="4000" dirty="0"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797589" y="1037968"/>
            <a:ext cx="506489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err="1" smtClean="0">
                <a:latin typeface="+mj-lt"/>
              </a:rPr>
              <a:t>IceCube</a:t>
            </a:r>
            <a:r>
              <a:rPr lang="en-US" sz="4000" dirty="0" smtClean="0">
                <a:latin typeface="+mj-lt"/>
              </a:rPr>
              <a:t> Neutrino Observatory.</a:t>
            </a:r>
            <a:endParaRPr lang="en-US" sz="4000" dirty="0">
              <a:latin typeface="+mj-lt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5824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Lectures: 1</a:t>
            </a:r>
            <a:r>
              <a:rPr lang="en-US" baseline="30000" dirty="0" smtClean="0"/>
              <a:t>st</a:t>
            </a:r>
            <a:r>
              <a:rPr lang="en-US" dirty="0" smtClean="0"/>
              <a:t> half - from a </a:t>
            </a:r>
            <a:r>
              <a:rPr lang="en-US" dirty="0"/>
              <a:t>u</a:t>
            </a:r>
            <a:r>
              <a:rPr lang="en-US" dirty="0" smtClean="0"/>
              <a:t>ser’s perspective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b="1" dirty="0" smtClean="0"/>
              <a:t>Foundations: </a:t>
            </a:r>
            <a:r>
              <a:rPr lang="en-US" dirty="0" smtClean="0"/>
              <a:t>Relational data models &amp; SQL</a:t>
            </a:r>
            <a:endParaRPr lang="en-US" i="1" dirty="0" smtClean="0"/>
          </a:p>
          <a:p>
            <a:pPr lvl="1"/>
            <a:r>
              <a:rPr lang="en-US" u="sng" dirty="0" smtClean="0"/>
              <a:t>Lectures 2-3</a:t>
            </a:r>
          </a:p>
          <a:p>
            <a:pPr lvl="1"/>
            <a:r>
              <a:rPr lang="en-US" dirty="0" smtClean="0"/>
              <a:t>How to manipulate data with SQL</a:t>
            </a:r>
            <a:r>
              <a:rPr lang="en-US" dirty="0"/>
              <a:t>, a declarative </a:t>
            </a:r>
            <a:r>
              <a:rPr lang="en-US" dirty="0" smtClean="0"/>
              <a:t>language</a:t>
            </a:r>
          </a:p>
          <a:p>
            <a:pPr lvl="2"/>
            <a:r>
              <a:rPr lang="en-US" i="1" dirty="0" smtClean="0"/>
              <a:t>reduced </a:t>
            </a:r>
            <a:r>
              <a:rPr lang="en-US" i="1" dirty="0"/>
              <a:t>expressive power but the system can do more for </a:t>
            </a:r>
            <a:r>
              <a:rPr lang="en-US" i="1" dirty="0" smtClean="0"/>
              <a:t>you</a:t>
            </a:r>
            <a:endParaRPr lang="en-US" i="1" dirty="0"/>
          </a:p>
          <a:p>
            <a:pPr marL="457200" lvl="1" indent="0">
              <a:buNone/>
            </a:pPr>
            <a:endParaRPr lang="en-US" b="1" dirty="0" smtClean="0"/>
          </a:p>
          <a:p>
            <a:pPr marL="514350" indent="-514350">
              <a:buFont typeface="+mj-lt"/>
              <a:buAutoNum type="arabicPeriod"/>
            </a:pPr>
            <a:r>
              <a:rPr lang="en-US" b="1" dirty="0" smtClean="0"/>
              <a:t>Database Design</a:t>
            </a:r>
            <a:r>
              <a:rPr lang="en-US" dirty="0"/>
              <a:t>:</a:t>
            </a:r>
            <a:r>
              <a:rPr lang="en-US" dirty="0" smtClean="0"/>
              <a:t> Design theory and </a:t>
            </a:r>
            <a:r>
              <a:rPr lang="en-US" dirty="0"/>
              <a:t>c</a:t>
            </a:r>
            <a:r>
              <a:rPr lang="en-US" dirty="0" smtClean="0"/>
              <a:t>onstraints</a:t>
            </a:r>
            <a:endParaRPr lang="en-US" i="1" dirty="0"/>
          </a:p>
          <a:p>
            <a:pPr lvl="1"/>
            <a:r>
              <a:rPr lang="en-US" u="sng" dirty="0" smtClean="0"/>
              <a:t>Lectures 4-5, 7</a:t>
            </a:r>
          </a:p>
          <a:p>
            <a:pPr lvl="1"/>
            <a:r>
              <a:rPr lang="en-US" dirty="0" smtClean="0"/>
              <a:t>Designing relational schema to keep your data from getting corrupted</a:t>
            </a:r>
          </a:p>
          <a:p>
            <a:pPr lvl="1"/>
            <a:endParaRPr lang="en-US" b="1" i="1" dirty="0"/>
          </a:p>
          <a:p>
            <a:pPr marL="514350" indent="-514350">
              <a:buFont typeface="+mj-lt"/>
              <a:buAutoNum type="arabicPeriod"/>
            </a:pPr>
            <a:r>
              <a:rPr lang="en-US" b="1" dirty="0" smtClean="0"/>
              <a:t>Transactions</a:t>
            </a:r>
            <a:r>
              <a:rPr lang="en-US" b="1" dirty="0"/>
              <a:t>:</a:t>
            </a:r>
            <a:r>
              <a:rPr lang="en-US" b="1" dirty="0" smtClean="0"/>
              <a:t> </a:t>
            </a:r>
            <a:r>
              <a:rPr lang="en-US" dirty="0" smtClean="0"/>
              <a:t>Syntax &amp; supporting systems</a:t>
            </a:r>
          </a:p>
          <a:p>
            <a:pPr lvl="1"/>
            <a:r>
              <a:rPr lang="en-US" u="sng" dirty="0" smtClean="0"/>
              <a:t>Lectures 8-9</a:t>
            </a:r>
          </a:p>
          <a:p>
            <a:pPr lvl="1"/>
            <a:r>
              <a:rPr lang="en-US" dirty="0" smtClean="0"/>
              <a:t>A programmer’s abstraction for data consistency</a:t>
            </a:r>
            <a:endParaRPr lang="en-US" b="1" dirty="0" smtClean="0"/>
          </a:p>
          <a:p>
            <a:pPr marL="914400" lvl="1" indent="-514350">
              <a:buAutoNum type="arabicPeriod"/>
            </a:pPr>
            <a:endParaRPr lang="en-US" dirty="0"/>
          </a:p>
          <a:p>
            <a:pPr marL="514350" indent="-514350">
              <a:buAutoNum type="arabicPeriod"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30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0" y="-25177"/>
            <a:ext cx="12192000" cy="307777"/>
            <a:chOff x="0" y="-22510"/>
            <a:chExt cx="12192000" cy="307777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88780" y="-22510"/>
              <a:ext cx="16898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  &gt;  Lectures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31734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956906" cy="1325563"/>
          </a:xfrm>
        </p:spPr>
        <p:txBody>
          <a:bodyPr>
            <a:normAutofit/>
          </a:bodyPr>
          <a:lstStyle/>
          <a:p>
            <a:r>
              <a:rPr lang="en-US" dirty="0" smtClean="0"/>
              <a:t>Lectures: 2</a:t>
            </a:r>
            <a:r>
              <a:rPr lang="en-US" baseline="30000" dirty="0" smtClean="0"/>
              <a:t>nd</a:t>
            </a:r>
            <a:r>
              <a:rPr lang="en-US" dirty="0" smtClean="0"/>
              <a:t> half - understanding how it 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603167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 smtClean="0"/>
              <a:t>4. Introduction to database systems</a:t>
            </a:r>
          </a:p>
          <a:p>
            <a:pPr lvl="1"/>
            <a:r>
              <a:rPr lang="en-US" u="sng" dirty="0" smtClean="0"/>
              <a:t>Lectures 12-16</a:t>
            </a:r>
          </a:p>
          <a:p>
            <a:pPr lvl="1"/>
            <a:r>
              <a:rPr lang="en-US" dirty="0" smtClean="0"/>
              <a:t>Indexing </a:t>
            </a:r>
          </a:p>
          <a:p>
            <a:pPr lvl="1"/>
            <a:r>
              <a:rPr lang="en-US" dirty="0" smtClean="0"/>
              <a:t>External Memory Algorithms (IO model) for sorting, joins, etc.</a:t>
            </a:r>
          </a:p>
          <a:p>
            <a:pPr lvl="1"/>
            <a:r>
              <a:rPr lang="en-US" dirty="0" smtClean="0"/>
              <a:t>Basics of query optimization (Cost Estimates)</a:t>
            </a:r>
          </a:p>
          <a:p>
            <a:pPr lvl="1"/>
            <a:r>
              <a:rPr lang="en-US" dirty="0" smtClean="0"/>
              <a:t>Relational algebra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b="1" dirty="0" smtClean="0"/>
              <a:t>5. </a:t>
            </a:r>
            <a:r>
              <a:rPr lang="en-US" b="1" dirty="0"/>
              <a:t>Specialized and New Data Processing </a:t>
            </a:r>
            <a:r>
              <a:rPr lang="en-US" b="1" dirty="0" smtClean="0"/>
              <a:t>Systems</a:t>
            </a:r>
            <a:endParaRPr lang="en-US" b="1" dirty="0"/>
          </a:p>
          <a:p>
            <a:pPr lvl="1"/>
            <a:r>
              <a:rPr lang="en-US" u="sng" dirty="0" smtClean="0"/>
              <a:t>Lectures 17-19</a:t>
            </a:r>
          </a:p>
          <a:p>
            <a:pPr lvl="1"/>
            <a:r>
              <a:rPr lang="en-US" dirty="0" smtClean="0"/>
              <a:t>Key-Value Stores</a:t>
            </a:r>
          </a:p>
          <a:p>
            <a:pPr lvl="1"/>
            <a:r>
              <a:rPr lang="en-US" dirty="0" smtClean="0"/>
              <a:t>Hadoop and its 10 year anniversary</a:t>
            </a:r>
          </a:p>
          <a:p>
            <a:pPr lvl="1"/>
            <a:r>
              <a:rPr lang="en-US" dirty="0" err="1" smtClean="0"/>
              <a:t>SparkSQL</a:t>
            </a:r>
            <a:r>
              <a:rPr lang="en-US" dirty="0" smtClean="0"/>
              <a:t>. The re-rise of SQL</a:t>
            </a:r>
          </a:p>
          <a:p>
            <a:pPr lvl="1"/>
            <a:r>
              <a:rPr lang="en-US" dirty="0" smtClean="0"/>
              <a:t>“Dark data” systems &amp; current intersections with ML &amp; AI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31</a:t>
            </a:fld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0" y="-25177"/>
            <a:ext cx="12192000" cy="307777"/>
            <a:chOff x="0" y="-22510"/>
            <a:chExt cx="12192000" cy="30777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780" y="-22510"/>
              <a:ext cx="16898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  &gt;  Lectures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96092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Lectures: A note about format of notes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32</a:t>
            </a:fld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0" y="-25177"/>
            <a:ext cx="12192000" cy="307777"/>
            <a:chOff x="0" y="-22510"/>
            <a:chExt cx="12192000" cy="30777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780" y="-22510"/>
              <a:ext cx="16898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  &gt;  Lectures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335120" y="1969099"/>
            <a:ext cx="3264312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i="1" dirty="0" smtClean="0"/>
              <a:t>These are asides / notes </a:t>
            </a:r>
            <a:r>
              <a:rPr lang="en-US" i="1" smtClean="0"/>
              <a:t>(still need to know these in general!)</a:t>
            </a:r>
            <a:endParaRPr lang="en-US" i="1" dirty="0"/>
          </a:p>
        </p:txBody>
      </p:sp>
      <p:sp>
        <p:nvSpPr>
          <p:cNvPr id="13" name="TextBox 12"/>
          <p:cNvSpPr txBox="1"/>
          <p:nvPr/>
        </p:nvSpPr>
        <p:spPr>
          <a:xfrm>
            <a:off x="1335120" y="4119427"/>
            <a:ext cx="6593280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>
                <a:latin typeface="+mj-lt"/>
              </a:rPr>
              <a:t>Main point of slide / key takeaway at bottom</a:t>
            </a:r>
            <a:endParaRPr lang="en-US" sz="2800" b="1" dirty="0">
              <a:latin typeface="+mj-l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357554" y="3162514"/>
            <a:ext cx="6349559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+mj-lt"/>
              </a:rPr>
              <a:t>Definitions in blue with </a:t>
            </a:r>
            <a:r>
              <a:rPr lang="en-US" b="1" u="sng" dirty="0" smtClean="0">
                <a:latin typeface="+mj-lt"/>
              </a:rPr>
              <a:t>concept being defined</a:t>
            </a:r>
            <a:r>
              <a:rPr lang="en-US" dirty="0" smtClean="0">
                <a:latin typeface="+mj-lt"/>
              </a:rPr>
              <a:t> bold &amp; underlined</a:t>
            </a:r>
            <a:endParaRPr lang="en-US" u="sng" dirty="0">
              <a:latin typeface="+mj-l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335120" y="5230228"/>
            <a:ext cx="2967159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+mj-lt"/>
              </a:rPr>
              <a:t>Warnings- pay attention here!</a:t>
            </a:r>
            <a:endParaRPr lang="en-US" i="1" dirty="0">
              <a:latin typeface="+mj-l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248428" y="1403881"/>
            <a:ext cx="1213987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+mj-lt"/>
              </a:rPr>
              <a:t>Take note!!</a:t>
            </a:r>
            <a:endParaRPr lang="en-US" i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06859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IPython Notebook “Hello World”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7149662" cy="4895850"/>
          </a:xfrm>
        </p:spPr>
        <p:txBody>
          <a:bodyPr>
            <a:normAutofit/>
          </a:bodyPr>
          <a:lstStyle/>
          <a:p>
            <a:r>
              <a:rPr lang="en-US" dirty="0" smtClean="0"/>
              <a:t>IPython notebooks are interactive shells which </a:t>
            </a:r>
            <a:r>
              <a:rPr lang="en-US" b="1" dirty="0" smtClean="0"/>
              <a:t>save output in a nice notebook format</a:t>
            </a:r>
          </a:p>
          <a:p>
            <a:pPr lvl="1"/>
            <a:r>
              <a:rPr lang="en-US" dirty="0" smtClean="0"/>
              <a:t>They also can display markdown, </a:t>
            </a:r>
            <a:r>
              <a:rPr lang="en-US" dirty="0" err="1" smtClean="0"/>
              <a:t>LaTeX</a:t>
            </a:r>
            <a:r>
              <a:rPr lang="en-US" dirty="0" smtClean="0"/>
              <a:t>, HTML, </a:t>
            </a:r>
            <a:r>
              <a:rPr lang="en-US" dirty="0" err="1" smtClean="0"/>
              <a:t>js</a:t>
            </a:r>
            <a:r>
              <a:rPr lang="en-US" dirty="0" smtClean="0"/>
              <a:t>…</a:t>
            </a:r>
          </a:p>
          <a:p>
            <a:pPr lvl="1"/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You’ll use these for </a:t>
            </a:r>
          </a:p>
          <a:p>
            <a:pPr lvl="1"/>
            <a:r>
              <a:rPr lang="en-US" dirty="0" smtClean="0"/>
              <a:t>in-class activities</a:t>
            </a:r>
          </a:p>
          <a:p>
            <a:pPr lvl="1"/>
            <a:r>
              <a:rPr lang="en-US" dirty="0" smtClean="0"/>
              <a:t>interactive lecture supplements/recaps</a:t>
            </a:r>
          </a:p>
          <a:p>
            <a:pPr lvl="1"/>
            <a:r>
              <a:rPr lang="en-US" dirty="0" err="1" smtClean="0"/>
              <a:t>homeworks</a:t>
            </a:r>
            <a:r>
              <a:rPr lang="en-US" dirty="0" smtClean="0"/>
              <a:t>, projects, etc.- if helpful!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33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172476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  &gt;  ACTIVITY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8981615" y="1964455"/>
            <a:ext cx="2548969" cy="95410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400" i="1" dirty="0" smtClean="0"/>
              <a:t>FYI: IPython Notebook is now called “Jupyter Notebook” and handles other languages too.  Same thing basically.</a:t>
            </a:r>
            <a:endParaRPr lang="en-US" sz="1400" i="1" dirty="0"/>
          </a:p>
        </p:txBody>
      </p:sp>
      <p:sp>
        <p:nvSpPr>
          <p:cNvPr id="9" name="TextBox 8"/>
          <p:cNvSpPr txBox="1"/>
          <p:nvPr/>
        </p:nvSpPr>
        <p:spPr>
          <a:xfrm>
            <a:off x="8274685" y="4528311"/>
            <a:ext cx="3255899" cy="120032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Note: you </a:t>
            </a:r>
            <a:r>
              <a:rPr lang="en-US" sz="2400" b="1" u="sng" dirty="0" smtClean="0"/>
              <a:t>do</a:t>
            </a:r>
            <a:r>
              <a:rPr lang="en-US" sz="2400" b="1" dirty="0" smtClean="0"/>
              <a:t> need to know or learn python </a:t>
            </a:r>
            <a:r>
              <a:rPr lang="en-US" sz="2400" dirty="0" smtClean="0"/>
              <a:t>for this course!</a:t>
            </a:r>
            <a:endParaRPr lang="en-US" sz="24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9748" y="3195010"/>
            <a:ext cx="3152503" cy="1970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168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IPython Notebook Setup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34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172476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  &gt;  ACTIVITY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12" name="Content Placeholder 10"/>
          <p:cNvSpPr>
            <a:spLocks noGrp="1"/>
          </p:cNvSpPr>
          <p:nvPr>
            <p:ph idx="1"/>
          </p:nvPr>
        </p:nvSpPr>
        <p:spPr>
          <a:xfrm>
            <a:off x="838200" y="1617017"/>
            <a:ext cx="5151082" cy="4351338"/>
          </a:xfrm>
        </p:spPr>
        <p:txBody>
          <a:bodyPr/>
          <a:lstStyle/>
          <a:p>
            <a:pPr marL="0" indent="0">
              <a:buNone/>
            </a:pPr>
            <a:r>
              <a:rPr lang="en-US" u="sng" dirty="0" smtClean="0"/>
              <a:t>On your laptop:</a:t>
            </a:r>
            <a:endParaRPr lang="en-US" i="1" dirty="0" smtClean="0"/>
          </a:p>
          <a:p>
            <a:pPr marL="514350" indent="-514350">
              <a:buFont typeface="+mj-lt"/>
              <a:buAutoNum type="arabicPeriod"/>
            </a:pPr>
            <a:r>
              <a:rPr lang="en-US" i="1" dirty="0" smtClean="0"/>
              <a:t>Make sure Python, pip &amp; </a:t>
            </a:r>
            <a:r>
              <a:rPr lang="en-US" i="1" dirty="0" err="1" smtClean="0"/>
              <a:t>git</a:t>
            </a:r>
            <a:r>
              <a:rPr lang="en-US" i="1" dirty="0" smtClean="0"/>
              <a:t> installed</a:t>
            </a:r>
          </a:p>
          <a:p>
            <a:pPr marL="514350" indent="-514350">
              <a:buFont typeface="+mj-lt"/>
              <a:buAutoNum type="arabicPeriod"/>
            </a:pPr>
            <a:r>
              <a:rPr lang="en-US" i="1" dirty="0" smtClean="0"/>
              <a:t>Open a terminal and do: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13" name="Content Placeholder 10"/>
          <p:cNvSpPr txBox="1">
            <a:spLocks/>
          </p:cNvSpPr>
          <p:nvPr/>
        </p:nvSpPr>
        <p:spPr>
          <a:xfrm>
            <a:off x="6455229" y="1847850"/>
            <a:ext cx="515108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5" name="Content Placeholder 10"/>
          <p:cNvSpPr txBox="1">
            <a:spLocks/>
          </p:cNvSpPr>
          <p:nvPr/>
        </p:nvSpPr>
        <p:spPr>
          <a:xfrm>
            <a:off x="6611982" y="1617017"/>
            <a:ext cx="515108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u="sng" dirty="0" smtClean="0"/>
              <a:t>On </a:t>
            </a:r>
            <a:r>
              <a:rPr lang="en-US" i="1" u="sng" dirty="0" err="1" smtClean="0"/>
              <a:t>corn.stanford.edu</a:t>
            </a:r>
            <a:r>
              <a:rPr lang="en-US" u="sng" dirty="0" smtClean="0"/>
              <a:t>:</a:t>
            </a:r>
            <a:endParaRPr lang="en-US" i="1" dirty="0" smtClean="0"/>
          </a:p>
          <a:p>
            <a:pPr marL="514350" indent="-514350">
              <a:buFont typeface="+mj-lt"/>
              <a:buAutoNum type="arabicPeriod"/>
            </a:pPr>
            <a:r>
              <a:rPr lang="en-US" i="1" dirty="0" smtClean="0"/>
              <a:t>Make sure X11 is installed on your laptop</a:t>
            </a:r>
          </a:p>
          <a:p>
            <a:pPr marL="514350" indent="-514350">
              <a:buFont typeface="+mj-lt"/>
              <a:buAutoNum type="arabicPeriod"/>
            </a:pPr>
            <a:r>
              <a:rPr lang="en-US" i="1" dirty="0"/>
              <a:t>Open a terminal and do: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3404184" y="1564160"/>
            <a:ext cx="2691816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i="1" smtClean="0"/>
              <a:t>Preferred method!!</a:t>
            </a:r>
            <a:endParaRPr lang="en-US" sz="2400" i="1" dirty="0"/>
          </a:p>
        </p:txBody>
      </p:sp>
      <p:sp>
        <p:nvSpPr>
          <p:cNvPr id="17" name="TextBox 16"/>
          <p:cNvSpPr txBox="1"/>
          <p:nvPr/>
        </p:nvSpPr>
        <p:spPr>
          <a:xfrm>
            <a:off x="2209800" y="6176963"/>
            <a:ext cx="7772400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CAs will be coming around to help with setup </a:t>
            </a:r>
            <a:r>
              <a:rPr lang="en-US" sz="2400" smtClean="0"/>
              <a:t>&amp; installation</a:t>
            </a:r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900066" y="3701893"/>
            <a:ext cx="5027349" cy="175432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  <a:latin typeface="Menlo" charset="0"/>
                <a:ea typeface="Menlo" charset="0"/>
                <a:cs typeface="Menlo" charset="0"/>
              </a:rPr>
              <a:t>&gt; </a:t>
            </a:r>
            <a:r>
              <a:rPr lang="en-US" sz="1200" dirty="0" err="1" smtClean="0">
                <a:solidFill>
                  <a:schemeClr val="bg1"/>
                </a:solidFill>
                <a:latin typeface="Menlo" charset="0"/>
                <a:ea typeface="Menlo" charset="0"/>
                <a:cs typeface="Menlo" charset="0"/>
              </a:rPr>
              <a:t>git</a:t>
            </a:r>
            <a:r>
              <a:rPr lang="en-US" sz="1200" dirty="0">
                <a:solidFill>
                  <a:schemeClr val="bg1"/>
                </a:solidFill>
                <a:latin typeface="Menlo" charset="0"/>
                <a:ea typeface="Menlo" charset="0"/>
                <a:cs typeface="Menlo" charset="0"/>
              </a:rPr>
              <a:t> clone https://</a:t>
            </a:r>
            <a:r>
              <a:rPr lang="en-US" sz="1200" dirty="0" err="1">
                <a:solidFill>
                  <a:schemeClr val="bg1"/>
                </a:solidFill>
                <a:latin typeface="Menlo" charset="0"/>
                <a:ea typeface="Menlo" charset="0"/>
                <a:cs typeface="Menlo" charset="0"/>
              </a:rPr>
              <a:t>github.com</a:t>
            </a:r>
            <a:r>
              <a:rPr lang="en-US" sz="1200" dirty="0">
                <a:solidFill>
                  <a:schemeClr val="bg1"/>
                </a:solidFill>
                <a:latin typeface="Menlo" charset="0"/>
                <a:ea typeface="Menlo" charset="0"/>
                <a:cs typeface="Menlo" charset="0"/>
              </a:rPr>
              <a:t>/</a:t>
            </a:r>
            <a:r>
              <a:rPr lang="en-US" sz="1200" dirty="0" err="1">
                <a:solidFill>
                  <a:schemeClr val="bg1"/>
                </a:solidFill>
                <a:latin typeface="Menlo" charset="0"/>
                <a:ea typeface="Menlo" charset="0"/>
                <a:cs typeface="Menlo" charset="0"/>
              </a:rPr>
              <a:t>HazyResearch</a:t>
            </a:r>
            <a:r>
              <a:rPr lang="en-US" sz="1200" dirty="0">
                <a:solidFill>
                  <a:schemeClr val="bg1"/>
                </a:solidFill>
                <a:latin typeface="Menlo" charset="0"/>
                <a:ea typeface="Menlo" charset="0"/>
                <a:cs typeface="Menlo" charset="0"/>
              </a:rPr>
              <a:t>/cs145-notebooks.git</a:t>
            </a:r>
          </a:p>
          <a:p>
            <a:endParaRPr lang="en-US" sz="1200" dirty="0" smtClean="0">
              <a:solidFill>
                <a:schemeClr val="bg1"/>
              </a:solidFill>
              <a:latin typeface="Menlo" charset="0"/>
              <a:ea typeface="Menlo" charset="0"/>
              <a:cs typeface="Menlo" charset="0"/>
            </a:endParaRPr>
          </a:p>
          <a:p>
            <a:r>
              <a:rPr lang="en-US" sz="1200" dirty="0" smtClean="0">
                <a:solidFill>
                  <a:schemeClr val="bg1"/>
                </a:solidFill>
                <a:latin typeface="Menlo" charset="0"/>
                <a:ea typeface="Menlo" charset="0"/>
                <a:cs typeface="Menlo" charset="0"/>
              </a:rPr>
              <a:t>&gt; cd cs145-notebooks</a:t>
            </a:r>
            <a:endParaRPr lang="en-US" sz="1200" dirty="0">
              <a:solidFill>
                <a:schemeClr val="bg1"/>
              </a:solidFill>
              <a:latin typeface="Menlo" charset="0"/>
              <a:ea typeface="Menlo" charset="0"/>
              <a:cs typeface="Menlo" charset="0"/>
            </a:endParaRPr>
          </a:p>
          <a:p>
            <a:endParaRPr lang="en-US" sz="1200" dirty="0" smtClean="0">
              <a:solidFill>
                <a:schemeClr val="bg1"/>
              </a:solidFill>
              <a:latin typeface="Menlo" charset="0"/>
              <a:ea typeface="Menlo" charset="0"/>
              <a:cs typeface="Menlo" charset="0"/>
            </a:endParaRPr>
          </a:p>
          <a:p>
            <a:r>
              <a:rPr lang="en-US" sz="1200" dirty="0" smtClean="0">
                <a:solidFill>
                  <a:schemeClr val="bg1"/>
                </a:solidFill>
                <a:latin typeface="Menlo" charset="0"/>
                <a:ea typeface="Menlo" charset="0"/>
                <a:cs typeface="Menlo" charset="0"/>
              </a:rPr>
              <a:t>&gt; pip </a:t>
            </a:r>
            <a:r>
              <a:rPr lang="en-US" sz="1200" dirty="0">
                <a:solidFill>
                  <a:schemeClr val="bg1"/>
                </a:solidFill>
                <a:latin typeface="Menlo" charset="0"/>
                <a:ea typeface="Menlo" charset="0"/>
                <a:cs typeface="Menlo" charset="0"/>
              </a:rPr>
              <a:t>install —-user --upgrade "</a:t>
            </a:r>
            <a:r>
              <a:rPr lang="en-US" sz="1200" dirty="0" err="1">
                <a:solidFill>
                  <a:schemeClr val="bg1"/>
                </a:solidFill>
                <a:latin typeface="Menlo" charset="0"/>
                <a:ea typeface="Menlo" charset="0"/>
                <a:cs typeface="Menlo" charset="0"/>
              </a:rPr>
              <a:t>ipython</a:t>
            </a:r>
            <a:r>
              <a:rPr lang="en-US" sz="1200" dirty="0">
                <a:solidFill>
                  <a:schemeClr val="bg1"/>
                </a:solidFill>
                <a:latin typeface="Menlo" charset="0"/>
                <a:ea typeface="Menlo" charset="0"/>
                <a:cs typeface="Menlo" charset="0"/>
              </a:rPr>
              <a:t>[notebook]" </a:t>
            </a:r>
            <a:endParaRPr lang="en-US" sz="1200" dirty="0" smtClean="0">
              <a:solidFill>
                <a:schemeClr val="bg1"/>
              </a:solidFill>
              <a:latin typeface="Menlo" charset="0"/>
              <a:ea typeface="Menlo" charset="0"/>
              <a:cs typeface="Menlo" charset="0"/>
            </a:endParaRPr>
          </a:p>
          <a:p>
            <a:r>
              <a:rPr lang="en-US" sz="1200" dirty="0" err="1" smtClean="0">
                <a:solidFill>
                  <a:schemeClr val="bg1"/>
                </a:solidFill>
                <a:latin typeface="Menlo" charset="0"/>
                <a:ea typeface="Menlo" charset="0"/>
                <a:cs typeface="Menlo" charset="0"/>
              </a:rPr>
              <a:t>jupyter</a:t>
            </a:r>
            <a:r>
              <a:rPr lang="en-US" sz="1200" dirty="0" smtClean="0">
                <a:solidFill>
                  <a:schemeClr val="bg1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Menlo" charset="0"/>
                <a:ea typeface="Menlo" charset="0"/>
                <a:cs typeface="Menlo" charset="0"/>
              </a:rPr>
              <a:t>ipython-sql</a:t>
            </a:r>
            <a:endParaRPr lang="en-US" sz="1200" dirty="0">
              <a:solidFill>
                <a:schemeClr val="bg1"/>
              </a:solidFill>
              <a:latin typeface="Menlo" charset="0"/>
              <a:ea typeface="Menlo" charset="0"/>
              <a:cs typeface="Menlo" charset="0"/>
            </a:endParaRPr>
          </a:p>
          <a:p>
            <a:endParaRPr lang="en-US" sz="1200" dirty="0" smtClean="0">
              <a:solidFill>
                <a:schemeClr val="bg1"/>
              </a:solidFill>
              <a:latin typeface="Menlo" charset="0"/>
              <a:ea typeface="Menlo" charset="0"/>
              <a:cs typeface="Menlo" charset="0"/>
            </a:endParaRPr>
          </a:p>
          <a:p>
            <a:r>
              <a:rPr lang="en-US" sz="1200" dirty="0" smtClean="0">
                <a:solidFill>
                  <a:schemeClr val="bg1"/>
                </a:solidFill>
                <a:latin typeface="Menlo" charset="0"/>
                <a:ea typeface="Menlo" charset="0"/>
                <a:cs typeface="Menlo" charset="0"/>
              </a:rPr>
              <a:t>&gt; </a:t>
            </a:r>
            <a:r>
              <a:rPr lang="en-US" sz="1200" dirty="0" err="1" smtClean="0">
                <a:solidFill>
                  <a:schemeClr val="bg1"/>
                </a:solidFill>
                <a:latin typeface="Menlo" charset="0"/>
                <a:ea typeface="Menlo" charset="0"/>
                <a:cs typeface="Menlo" charset="0"/>
              </a:rPr>
              <a:t>ipython</a:t>
            </a:r>
            <a:r>
              <a:rPr lang="en-US" sz="1200" dirty="0" smtClean="0">
                <a:solidFill>
                  <a:schemeClr val="bg1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Menlo" charset="0"/>
                <a:ea typeface="Menlo" charset="0"/>
                <a:cs typeface="Menlo" charset="0"/>
              </a:rPr>
              <a:t>notebook</a:t>
            </a:r>
          </a:p>
        </p:txBody>
      </p:sp>
      <p:sp>
        <p:nvSpPr>
          <p:cNvPr id="20" name="Rectangle 19"/>
          <p:cNvSpPr/>
          <p:nvPr/>
        </p:nvSpPr>
        <p:spPr>
          <a:xfrm>
            <a:off x="6611982" y="3701893"/>
            <a:ext cx="5027349" cy="212365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  <a:latin typeface="Menlo" charset="0"/>
                <a:ea typeface="Menlo" charset="0"/>
                <a:cs typeface="Menlo" charset="0"/>
              </a:rPr>
              <a:t>&gt; </a:t>
            </a:r>
            <a:r>
              <a:rPr lang="en-US" sz="1200" dirty="0" err="1" smtClean="0">
                <a:solidFill>
                  <a:schemeClr val="bg1"/>
                </a:solidFill>
                <a:latin typeface="Menlo" charset="0"/>
                <a:ea typeface="Menlo" charset="0"/>
                <a:cs typeface="Menlo" charset="0"/>
              </a:rPr>
              <a:t>ssh</a:t>
            </a:r>
            <a:r>
              <a:rPr lang="en-US" sz="1200" dirty="0" smtClean="0">
                <a:solidFill>
                  <a:schemeClr val="bg1"/>
                </a:solidFill>
                <a:latin typeface="Menlo" charset="0"/>
                <a:ea typeface="Menlo" charset="0"/>
                <a:cs typeface="Menlo" charset="0"/>
              </a:rPr>
              <a:t> –Y &lt;your-</a:t>
            </a:r>
            <a:r>
              <a:rPr lang="en-US" sz="1200" dirty="0" err="1" smtClean="0">
                <a:solidFill>
                  <a:schemeClr val="bg1"/>
                </a:solidFill>
                <a:latin typeface="Menlo" charset="0"/>
                <a:ea typeface="Menlo" charset="0"/>
                <a:cs typeface="Menlo" charset="0"/>
              </a:rPr>
              <a:t>sunet</a:t>
            </a:r>
            <a:r>
              <a:rPr lang="en-US" sz="1200" dirty="0" smtClean="0">
                <a:solidFill>
                  <a:schemeClr val="bg1"/>
                </a:solidFill>
                <a:latin typeface="Menlo" charset="0"/>
                <a:ea typeface="Menlo" charset="0"/>
                <a:cs typeface="Menlo" charset="0"/>
              </a:rPr>
              <a:t>-id&gt;@corn</a:t>
            </a:r>
          </a:p>
          <a:p>
            <a:endParaRPr lang="en-US" sz="1200" dirty="0">
              <a:solidFill>
                <a:schemeClr val="bg1"/>
              </a:solidFill>
              <a:latin typeface="Menlo" charset="0"/>
              <a:ea typeface="Menlo" charset="0"/>
              <a:cs typeface="Menlo" charset="0"/>
            </a:endParaRPr>
          </a:p>
          <a:p>
            <a:r>
              <a:rPr lang="en-US" sz="1200" dirty="0" smtClean="0">
                <a:solidFill>
                  <a:schemeClr val="bg1"/>
                </a:solidFill>
                <a:latin typeface="Menlo" charset="0"/>
                <a:ea typeface="Menlo" charset="0"/>
                <a:cs typeface="Menlo" charset="0"/>
              </a:rPr>
              <a:t>&gt; </a:t>
            </a:r>
            <a:r>
              <a:rPr lang="en-US" sz="1200" dirty="0" err="1" smtClean="0">
                <a:solidFill>
                  <a:schemeClr val="bg1"/>
                </a:solidFill>
                <a:latin typeface="Menlo" charset="0"/>
                <a:ea typeface="Menlo" charset="0"/>
                <a:cs typeface="Menlo" charset="0"/>
              </a:rPr>
              <a:t>git</a:t>
            </a:r>
            <a:r>
              <a:rPr lang="en-US" sz="1200" dirty="0">
                <a:solidFill>
                  <a:schemeClr val="bg1"/>
                </a:solidFill>
                <a:latin typeface="Menlo" charset="0"/>
                <a:ea typeface="Menlo" charset="0"/>
                <a:cs typeface="Menlo" charset="0"/>
              </a:rPr>
              <a:t> clone https://</a:t>
            </a:r>
            <a:r>
              <a:rPr lang="en-US" sz="1200" dirty="0" err="1">
                <a:solidFill>
                  <a:schemeClr val="bg1"/>
                </a:solidFill>
                <a:latin typeface="Menlo" charset="0"/>
                <a:ea typeface="Menlo" charset="0"/>
                <a:cs typeface="Menlo" charset="0"/>
              </a:rPr>
              <a:t>github.com</a:t>
            </a:r>
            <a:r>
              <a:rPr lang="en-US" sz="1200" dirty="0">
                <a:solidFill>
                  <a:schemeClr val="bg1"/>
                </a:solidFill>
                <a:latin typeface="Menlo" charset="0"/>
                <a:ea typeface="Menlo" charset="0"/>
                <a:cs typeface="Menlo" charset="0"/>
              </a:rPr>
              <a:t>/</a:t>
            </a:r>
            <a:r>
              <a:rPr lang="en-US" sz="1200" dirty="0" err="1">
                <a:solidFill>
                  <a:schemeClr val="bg1"/>
                </a:solidFill>
                <a:latin typeface="Menlo" charset="0"/>
                <a:ea typeface="Menlo" charset="0"/>
                <a:cs typeface="Menlo" charset="0"/>
              </a:rPr>
              <a:t>HazyResearch</a:t>
            </a:r>
            <a:r>
              <a:rPr lang="en-US" sz="1200" dirty="0">
                <a:solidFill>
                  <a:schemeClr val="bg1"/>
                </a:solidFill>
                <a:latin typeface="Menlo" charset="0"/>
                <a:ea typeface="Menlo" charset="0"/>
                <a:cs typeface="Menlo" charset="0"/>
              </a:rPr>
              <a:t>/cs145-notebooks.git</a:t>
            </a:r>
          </a:p>
          <a:p>
            <a:endParaRPr lang="en-US" sz="1200" dirty="0" smtClean="0">
              <a:solidFill>
                <a:schemeClr val="bg1"/>
              </a:solidFill>
              <a:latin typeface="Menlo" charset="0"/>
              <a:ea typeface="Menlo" charset="0"/>
              <a:cs typeface="Menlo" charset="0"/>
            </a:endParaRPr>
          </a:p>
          <a:p>
            <a:r>
              <a:rPr lang="en-US" sz="1200" dirty="0" smtClean="0">
                <a:solidFill>
                  <a:schemeClr val="bg1"/>
                </a:solidFill>
                <a:latin typeface="Menlo" charset="0"/>
                <a:ea typeface="Menlo" charset="0"/>
                <a:cs typeface="Menlo" charset="0"/>
              </a:rPr>
              <a:t>&gt; cd cs145-notebooks</a:t>
            </a:r>
            <a:endParaRPr lang="en-US" sz="1200" dirty="0">
              <a:solidFill>
                <a:schemeClr val="bg1"/>
              </a:solidFill>
              <a:latin typeface="Menlo" charset="0"/>
              <a:ea typeface="Menlo" charset="0"/>
              <a:cs typeface="Menlo" charset="0"/>
            </a:endParaRPr>
          </a:p>
          <a:p>
            <a:endParaRPr lang="en-US" sz="1200" dirty="0" smtClean="0">
              <a:solidFill>
                <a:schemeClr val="bg1"/>
              </a:solidFill>
              <a:latin typeface="Menlo" charset="0"/>
              <a:ea typeface="Menlo" charset="0"/>
              <a:cs typeface="Menlo" charset="0"/>
            </a:endParaRPr>
          </a:p>
          <a:p>
            <a:r>
              <a:rPr lang="en-US" sz="1200" dirty="0" smtClean="0">
                <a:solidFill>
                  <a:schemeClr val="bg1"/>
                </a:solidFill>
                <a:latin typeface="Menlo" charset="0"/>
                <a:ea typeface="Menlo" charset="0"/>
                <a:cs typeface="Menlo" charset="0"/>
              </a:rPr>
              <a:t>&gt; pip </a:t>
            </a:r>
            <a:r>
              <a:rPr lang="en-US" sz="1200" dirty="0">
                <a:solidFill>
                  <a:schemeClr val="bg1"/>
                </a:solidFill>
                <a:latin typeface="Menlo" charset="0"/>
                <a:ea typeface="Menlo" charset="0"/>
                <a:cs typeface="Menlo" charset="0"/>
              </a:rPr>
              <a:t>install —-user --upgrade "</a:t>
            </a:r>
            <a:r>
              <a:rPr lang="en-US" sz="1200" dirty="0" err="1">
                <a:solidFill>
                  <a:schemeClr val="bg1"/>
                </a:solidFill>
                <a:latin typeface="Menlo" charset="0"/>
                <a:ea typeface="Menlo" charset="0"/>
                <a:cs typeface="Menlo" charset="0"/>
              </a:rPr>
              <a:t>ipython</a:t>
            </a:r>
            <a:r>
              <a:rPr lang="en-US" sz="1200" dirty="0">
                <a:solidFill>
                  <a:schemeClr val="bg1"/>
                </a:solidFill>
                <a:latin typeface="Menlo" charset="0"/>
                <a:ea typeface="Menlo" charset="0"/>
                <a:cs typeface="Menlo" charset="0"/>
              </a:rPr>
              <a:t>[notebook]" </a:t>
            </a:r>
            <a:endParaRPr lang="en-US" sz="1200" dirty="0" smtClean="0">
              <a:solidFill>
                <a:schemeClr val="bg1"/>
              </a:solidFill>
              <a:latin typeface="Menlo" charset="0"/>
              <a:ea typeface="Menlo" charset="0"/>
              <a:cs typeface="Menlo" charset="0"/>
            </a:endParaRPr>
          </a:p>
          <a:p>
            <a:r>
              <a:rPr lang="en-US" sz="1200" dirty="0" err="1" smtClean="0">
                <a:solidFill>
                  <a:schemeClr val="bg1"/>
                </a:solidFill>
                <a:latin typeface="Menlo" charset="0"/>
                <a:ea typeface="Menlo" charset="0"/>
                <a:cs typeface="Menlo" charset="0"/>
              </a:rPr>
              <a:t>jupyter</a:t>
            </a:r>
            <a:r>
              <a:rPr lang="en-US" sz="1200" dirty="0" smtClean="0">
                <a:solidFill>
                  <a:schemeClr val="bg1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Menlo" charset="0"/>
                <a:ea typeface="Menlo" charset="0"/>
                <a:cs typeface="Menlo" charset="0"/>
              </a:rPr>
              <a:t>ipython-sql</a:t>
            </a:r>
            <a:endParaRPr lang="en-US" sz="1200" dirty="0">
              <a:solidFill>
                <a:schemeClr val="bg1"/>
              </a:solidFill>
              <a:latin typeface="Menlo" charset="0"/>
              <a:ea typeface="Menlo" charset="0"/>
              <a:cs typeface="Menlo" charset="0"/>
            </a:endParaRPr>
          </a:p>
          <a:p>
            <a:endParaRPr lang="en-US" sz="1200" dirty="0" smtClean="0">
              <a:solidFill>
                <a:schemeClr val="bg1"/>
              </a:solidFill>
              <a:latin typeface="Menlo" charset="0"/>
              <a:ea typeface="Menlo" charset="0"/>
              <a:cs typeface="Menlo" charset="0"/>
            </a:endParaRPr>
          </a:p>
          <a:p>
            <a:r>
              <a:rPr lang="en-US" sz="1200" dirty="0" smtClean="0">
                <a:solidFill>
                  <a:schemeClr val="bg1"/>
                </a:solidFill>
                <a:latin typeface="Menlo" charset="0"/>
                <a:ea typeface="Menlo" charset="0"/>
                <a:cs typeface="Menlo" charset="0"/>
              </a:rPr>
              <a:t>&gt; </a:t>
            </a:r>
            <a:r>
              <a:rPr lang="en-US" sz="1200" dirty="0" err="1" smtClean="0">
                <a:solidFill>
                  <a:schemeClr val="bg1"/>
                </a:solidFill>
                <a:latin typeface="Menlo" charset="0"/>
                <a:ea typeface="Menlo" charset="0"/>
                <a:cs typeface="Menlo" charset="0"/>
              </a:rPr>
              <a:t>ipython</a:t>
            </a:r>
            <a:r>
              <a:rPr lang="en-US" sz="1200" dirty="0" smtClean="0">
                <a:solidFill>
                  <a:schemeClr val="bg1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Menlo" charset="0"/>
                <a:ea typeface="Menlo" charset="0"/>
                <a:cs typeface="Menlo" charset="0"/>
              </a:rPr>
              <a:t>notebook</a:t>
            </a:r>
          </a:p>
        </p:txBody>
      </p:sp>
    </p:spTree>
    <p:extLst>
      <p:ext uri="{BB962C8B-B14F-4D97-AF65-F5344CB8AC3E}">
        <p14:creationId xmlns:p14="http://schemas.microsoft.com/office/powerpoint/2010/main" val="456880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hlinkClick r:id="rId2" action="ppaction://hlinkfile"/>
              </a:rPr>
              <a:t>Activity-1-1.ipynb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35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172476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  &gt;  ACTIVITY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34240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Overview of the relational data model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36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2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24030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4679626"/>
            <a:ext cx="8610600" cy="88286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you will learn about in this section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175783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Definition of DBMS</a:t>
            </a:r>
          </a:p>
          <a:p>
            <a:pPr marL="514350" indent="-514350">
              <a:buAutoNum type="arabicPeriod"/>
            </a:pPr>
            <a:endParaRPr lang="en-US" dirty="0" smtClean="0">
              <a:latin typeface="+mj-lt"/>
            </a:endParaRPr>
          </a:p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Data models &amp; the relational data model</a:t>
            </a:r>
          </a:p>
          <a:p>
            <a:pPr marL="514350" indent="-514350">
              <a:buAutoNum type="arabicPeriod"/>
            </a:pPr>
            <a:endParaRPr lang="en-US" dirty="0" smtClean="0">
              <a:latin typeface="+mj-lt"/>
            </a:endParaRPr>
          </a:p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Schemas &amp; data independence</a:t>
            </a:r>
            <a:endParaRPr lang="en-US" dirty="0">
              <a:latin typeface="+mj-lt"/>
            </a:endParaRPr>
          </a:p>
          <a:p>
            <a:pPr marL="514350" indent="-514350">
              <a:buAutoNum type="arabicPeriod"/>
            </a:pPr>
            <a:endParaRPr lang="en-US" dirty="0" smtClean="0">
              <a:latin typeface="+mj-lt"/>
            </a:endParaRPr>
          </a:p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ACTIVITY: IPython + SQL</a:t>
            </a:r>
            <a:endParaRPr lang="en-US" dirty="0">
              <a:latin typeface="+mj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37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2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06974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DBMS?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large, integrated collection of data</a:t>
            </a:r>
          </a:p>
          <a:p>
            <a:endParaRPr lang="en-US" dirty="0" smtClean="0"/>
          </a:p>
          <a:p>
            <a:r>
              <a:rPr lang="en-US" dirty="0" smtClean="0"/>
              <a:t>Models a real-world </a:t>
            </a:r>
            <a:r>
              <a:rPr lang="en-US" i="1" u="sng" dirty="0" smtClean="0"/>
              <a:t>enterprise</a:t>
            </a:r>
          </a:p>
          <a:p>
            <a:pPr lvl="1"/>
            <a:r>
              <a:rPr lang="en-US" i="1" dirty="0" smtClean="0"/>
              <a:t>Entities </a:t>
            </a:r>
            <a:r>
              <a:rPr lang="en-US" dirty="0" smtClean="0"/>
              <a:t>(e.g., Students, Courses)</a:t>
            </a:r>
          </a:p>
          <a:p>
            <a:pPr lvl="1"/>
            <a:r>
              <a:rPr lang="en-US" i="1" dirty="0" smtClean="0"/>
              <a:t>Relationships </a:t>
            </a:r>
            <a:r>
              <a:rPr lang="en-US" dirty="0" smtClean="0"/>
              <a:t>(e.g.,</a:t>
            </a:r>
            <a:r>
              <a:rPr lang="en-US" i="1" dirty="0" smtClean="0"/>
              <a:t> </a:t>
            </a:r>
            <a:r>
              <a:rPr lang="en-US" dirty="0" smtClean="0"/>
              <a:t>Alice is enrolled in 145)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686050" y="4833307"/>
            <a:ext cx="6819900" cy="13849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+mj-lt"/>
              </a:rPr>
              <a:t>A </a:t>
            </a:r>
            <a:r>
              <a:rPr lang="en-US" sz="2800" b="1" u="sng" dirty="0">
                <a:latin typeface="+mj-lt"/>
              </a:rPr>
              <a:t>Database Management System (DBMS)</a:t>
            </a:r>
            <a:r>
              <a:rPr lang="en-US" sz="2800" b="1" dirty="0">
                <a:latin typeface="+mj-lt"/>
              </a:rPr>
              <a:t> </a:t>
            </a:r>
            <a:r>
              <a:rPr lang="en-US" sz="2800" dirty="0">
                <a:latin typeface="+mj-lt"/>
              </a:rPr>
              <a:t>is a piece of software designed to store and manage databases</a:t>
            </a:r>
            <a:endParaRPr lang="en-US" sz="2800" u="sng" dirty="0">
              <a:latin typeface="+mj-l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38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152638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2  &gt;  DBMS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3C148-71A6-4219-B2B5-06E3FD297E0C}" type="slidenum">
              <a:rPr lang="en-US"/>
              <a:pPr/>
              <a:t>39</a:t>
            </a:fld>
            <a:endParaRPr lang="en-US"/>
          </a:p>
        </p:txBody>
      </p:sp>
      <p:sp>
        <p:nvSpPr>
          <p:cNvPr id="10249" name="Rectangle 9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dirty="0" smtClean="0"/>
              <a:t>Motivating, Running Example</a:t>
            </a:r>
            <a:endParaRPr lang="en-US" dirty="0"/>
          </a:p>
        </p:txBody>
      </p:sp>
      <p:sp>
        <p:nvSpPr>
          <p:cNvPr id="10250" name="Rectangle 10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Consider building a course management system (</a:t>
            </a:r>
            <a:r>
              <a:rPr lang="en-US" b="1" dirty="0" smtClean="0"/>
              <a:t>CMS</a:t>
            </a:r>
            <a:r>
              <a:rPr lang="en-US" dirty="0" smtClean="0"/>
              <a:t>):</a:t>
            </a:r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dirty="0"/>
              <a:t>S</a:t>
            </a:r>
            <a:r>
              <a:rPr lang="en-US" dirty="0" smtClean="0"/>
              <a:t>tudents</a:t>
            </a:r>
            <a:endParaRPr lang="en-US" dirty="0"/>
          </a:p>
          <a:p>
            <a:pPr lvl="1"/>
            <a:r>
              <a:rPr lang="en-US" dirty="0"/>
              <a:t>C</a:t>
            </a:r>
            <a:r>
              <a:rPr lang="en-US" dirty="0" smtClean="0"/>
              <a:t>ourses</a:t>
            </a:r>
            <a:endParaRPr lang="en-US" dirty="0"/>
          </a:p>
          <a:p>
            <a:pPr lvl="1"/>
            <a:r>
              <a:rPr lang="en-US" dirty="0"/>
              <a:t>P</a:t>
            </a:r>
            <a:r>
              <a:rPr lang="en-US" dirty="0" smtClean="0"/>
              <a:t>rofessors</a:t>
            </a:r>
            <a:endParaRPr lang="en-US" dirty="0"/>
          </a:p>
          <a:p>
            <a:pPr lvl="1"/>
            <a:endParaRPr lang="en-US" dirty="0" smtClean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W</a:t>
            </a:r>
            <a:r>
              <a:rPr lang="en-US" dirty="0" smtClean="0"/>
              <a:t>ho takes what</a:t>
            </a:r>
          </a:p>
          <a:p>
            <a:pPr lvl="1"/>
            <a:r>
              <a:rPr lang="en-US" dirty="0"/>
              <a:t>W</a:t>
            </a:r>
            <a:r>
              <a:rPr lang="en-US" dirty="0" smtClean="0"/>
              <a:t>ho teaches what</a:t>
            </a:r>
          </a:p>
          <a:p>
            <a:pPr lvl="1">
              <a:buNone/>
            </a:pPr>
            <a:endParaRPr lang="en-US" dirty="0"/>
          </a:p>
        </p:txBody>
      </p:sp>
      <p:sp>
        <p:nvSpPr>
          <p:cNvPr id="5" name="Right Brace 4"/>
          <p:cNvSpPr/>
          <p:nvPr/>
        </p:nvSpPr>
        <p:spPr>
          <a:xfrm>
            <a:off x="4229100" y="2588269"/>
            <a:ext cx="381000" cy="1295400"/>
          </a:xfrm>
          <a:prstGeom prst="rightBrace">
            <a:avLst/>
          </a:prstGeom>
          <a:noFill/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610100" y="3005137"/>
            <a:ext cx="152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>
                <a:solidFill>
                  <a:srgbClr val="FF0000"/>
                </a:solidFill>
              </a:rPr>
              <a:t>Entities</a:t>
            </a:r>
          </a:p>
        </p:txBody>
      </p:sp>
      <p:sp>
        <p:nvSpPr>
          <p:cNvPr id="7" name="Right Brace 6"/>
          <p:cNvSpPr/>
          <p:nvPr/>
        </p:nvSpPr>
        <p:spPr>
          <a:xfrm>
            <a:off x="4229100" y="4692742"/>
            <a:ext cx="381000" cy="685800"/>
          </a:xfrm>
          <a:prstGeom prst="rightBrace">
            <a:avLst/>
          </a:prstGeom>
          <a:noFill/>
          <a:ln w="635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768596" y="4804809"/>
            <a:ext cx="1905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>
                <a:solidFill>
                  <a:srgbClr val="00B0F0"/>
                </a:solidFill>
              </a:rPr>
              <a:t>Relationships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88780" y="-22510"/>
              <a:ext cx="199516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2  &gt;  Data models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50" grpId="0" build="p"/>
      <p:bldP spid="5" grpId="0" animBg="1"/>
      <p:bldP spid="6" grpId="0"/>
      <p:bldP spid="7" grpId="0" animBg="1"/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4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62923" y="4748933"/>
            <a:ext cx="580542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latin typeface="+mj-lt"/>
              </a:rPr>
              <a:t>Data </a:t>
            </a:r>
            <a:r>
              <a:rPr lang="en-US" sz="4000" smtClean="0">
                <a:latin typeface="+mj-lt"/>
              </a:rPr>
              <a:t>analysis in </a:t>
            </a:r>
            <a:r>
              <a:rPr lang="en-US" sz="4000" dirty="0" smtClean="0">
                <a:latin typeface="+mj-lt"/>
              </a:rPr>
              <a:t>the fight against human trafficking.</a:t>
            </a:r>
            <a:endParaRPr lang="en-US" sz="4000" dirty="0"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975389" y="616548"/>
            <a:ext cx="50648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i="1" dirty="0" smtClean="0">
                <a:latin typeface="+mj-lt"/>
              </a:rPr>
              <a:t>All of society is online.</a:t>
            </a:r>
            <a:endParaRPr lang="en-US" sz="4000" b="1" i="1" dirty="0">
              <a:latin typeface="+mj-lt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b="17177"/>
          <a:stretch/>
        </p:blipFill>
        <p:spPr>
          <a:xfrm>
            <a:off x="1680519" y="2063098"/>
            <a:ext cx="9144000" cy="198800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484941" y="4718156"/>
            <a:ext cx="4045792" cy="138499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defTabSz="457200"/>
            <a:r>
              <a:rPr lang="en-US" sz="2800" i="1" dirty="0" smtClean="0">
                <a:solidFill>
                  <a:prstClr val="black"/>
                </a:solidFill>
                <a:latin typeface="+mj-lt"/>
              </a:rPr>
              <a:t>New York DA</a:t>
            </a:r>
            <a:r>
              <a:rPr lang="en-US" sz="2800" i="1" dirty="0">
                <a:solidFill>
                  <a:prstClr val="black"/>
                </a:solidFill>
                <a:latin typeface="+mj-lt"/>
              </a:rPr>
              <a:t> </a:t>
            </a:r>
            <a:r>
              <a:rPr lang="en-US" sz="2800" i="1" dirty="0" smtClean="0">
                <a:solidFill>
                  <a:prstClr val="black"/>
                </a:solidFill>
                <a:latin typeface="+mj-lt"/>
              </a:rPr>
              <a:t>use MEMEX Data for all trafficking investigations this year.</a:t>
            </a:r>
            <a:r>
              <a:rPr lang="en-US" sz="2800" b="1" i="1" dirty="0" smtClean="0">
                <a:solidFill>
                  <a:prstClr val="black"/>
                </a:solidFill>
                <a:latin typeface="+mj-lt"/>
              </a:rPr>
              <a:t> </a:t>
            </a:r>
            <a:endParaRPr lang="en-US" sz="2800" b="1" i="1" dirty="0">
              <a:solidFill>
                <a:prstClr val="black"/>
              </a:solidFill>
              <a:latin typeface="+mj-lt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932" y="611170"/>
            <a:ext cx="4541109" cy="1037968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08002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55771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A </a:t>
            </a:r>
            <a:r>
              <a:rPr lang="en-US" b="1" dirty="0" smtClean="0"/>
              <a:t>data model </a:t>
            </a:r>
            <a:r>
              <a:rPr lang="en-US" dirty="0" smtClean="0"/>
              <a:t>is a collection of concepts for describing data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The </a:t>
            </a:r>
            <a:r>
              <a:rPr lang="en-US" u="sng" dirty="0"/>
              <a:t>relational model of data</a:t>
            </a:r>
            <a:r>
              <a:rPr lang="en-US" dirty="0"/>
              <a:t> is the most widely used model </a:t>
            </a:r>
            <a:r>
              <a:rPr lang="en-US" dirty="0" smtClean="0"/>
              <a:t>today</a:t>
            </a:r>
          </a:p>
          <a:p>
            <a:pPr lvl="2"/>
            <a:r>
              <a:rPr lang="en-US" dirty="0" smtClean="0"/>
              <a:t>Main </a:t>
            </a:r>
            <a:r>
              <a:rPr lang="en-US" dirty="0"/>
              <a:t>Concept</a:t>
            </a:r>
            <a:r>
              <a:rPr lang="en-US" dirty="0" smtClean="0"/>
              <a:t>: the </a:t>
            </a:r>
            <a:r>
              <a:rPr lang="en-US" i="1" dirty="0" smtClean="0"/>
              <a:t>relation</a:t>
            </a:r>
            <a:r>
              <a:rPr lang="en-US" dirty="0" smtClean="0"/>
              <a:t>- </a:t>
            </a:r>
            <a:r>
              <a:rPr lang="en-US" dirty="0"/>
              <a:t>essentially, a table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A </a:t>
            </a:r>
            <a:r>
              <a:rPr lang="en-US" b="1" dirty="0" smtClean="0"/>
              <a:t>schema</a:t>
            </a:r>
            <a:r>
              <a:rPr lang="en-US" dirty="0" smtClean="0"/>
              <a:t> is a description of a particular collection of data, </a:t>
            </a:r>
            <a:r>
              <a:rPr lang="en-US" b="1" dirty="0" smtClean="0"/>
              <a:t>using the given data model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E.g. every </a:t>
            </a:r>
            <a:r>
              <a:rPr lang="en-US" i="1" dirty="0"/>
              <a:t>relation</a:t>
            </a:r>
            <a:r>
              <a:rPr lang="en-US" dirty="0"/>
              <a:t> </a:t>
            </a:r>
            <a:r>
              <a:rPr lang="en-US" dirty="0" smtClean="0"/>
              <a:t>in a relational data model has </a:t>
            </a:r>
            <a:r>
              <a:rPr lang="en-US" dirty="0"/>
              <a:t>a </a:t>
            </a:r>
            <a:r>
              <a:rPr lang="en-US" i="1" dirty="0"/>
              <a:t>schema</a:t>
            </a:r>
            <a:r>
              <a:rPr lang="en-US" dirty="0"/>
              <a:t> describing types, etc</a:t>
            </a:r>
            <a:r>
              <a:rPr lang="en-US" dirty="0" smtClean="0"/>
              <a:t>.</a:t>
            </a:r>
            <a:endParaRPr lang="en-US" i="1" u="sng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40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199516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2  &gt;  Data models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2610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2916746"/>
            <a:ext cx="10515600" cy="2852737"/>
          </a:xfrm>
        </p:spPr>
        <p:txBody>
          <a:bodyPr/>
          <a:lstStyle/>
          <a:p>
            <a:r>
              <a:rPr lang="en-US" dirty="0"/>
              <a:t>“Relational databases form </a:t>
            </a:r>
            <a:r>
              <a:rPr lang="en-US" dirty="0" smtClean="0"/>
              <a:t>the bedrock </a:t>
            </a:r>
            <a:r>
              <a:rPr lang="en-US" dirty="0"/>
              <a:t>of western civilization”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5796471"/>
            <a:ext cx="10515600" cy="1500187"/>
          </a:xfrm>
        </p:spPr>
        <p:txBody>
          <a:bodyPr/>
          <a:lstStyle/>
          <a:p>
            <a:pPr algn="r"/>
            <a:r>
              <a:rPr lang="en-US" dirty="0" smtClean="0"/>
              <a:t>- Bruce </a:t>
            </a:r>
            <a:r>
              <a:rPr lang="en-US" dirty="0"/>
              <a:t>Lindsay, IBM Research</a:t>
            </a:r>
          </a:p>
          <a:p>
            <a:pPr algn="r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41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8494" y="947928"/>
            <a:ext cx="3656306" cy="2636520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88780" y="-22510"/>
              <a:ext cx="199516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2  &gt;  Data models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38612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524000" y="3388829"/>
            <a:ext cx="9144000" cy="3124200"/>
          </a:xfrm>
          <a:prstGeom prst="rect">
            <a:avLst/>
          </a:prstGeom>
          <a:solidFill>
            <a:schemeClr val="accent1"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Modeling the </a:t>
            </a:r>
            <a:r>
              <a:rPr lang="en-US" dirty="0"/>
              <a:t>C</a:t>
            </a:r>
            <a:r>
              <a:rPr lang="en-US" dirty="0" smtClean="0"/>
              <a:t>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88826"/>
            <a:ext cx="8229600" cy="4525963"/>
          </a:xfrm>
        </p:spPr>
        <p:txBody>
          <a:bodyPr/>
          <a:lstStyle/>
          <a:p>
            <a:r>
              <a:rPr lang="en-US" i="1" dirty="0" smtClean="0"/>
              <a:t>Logical Schema</a:t>
            </a:r>
          </a:p>
          <a:p>
            <a:pPr lvl="1"/>
            <a:r>
              <a:rPr lang="en-US" dirty="0" smtClean="0">
                <a:latin typeface="Arial" pitchFamily="34" charset="0"/>
                <a:cs typeface="Arial" pitchFamily="34" charset="0"/>
              </a:rPr>
              <a:t>Students</a:t>
            </a:r>
            <a:r>
              <a:rPr lang="en-US" dirty="0" smtClean="0"/>
              <a:t>(</a:t>
            </a:r>
            <a:r>
              <a:rPr lang="en-US" dirty="0" err="1" smtClean="0"/>
              <a:t>sid</a:t>
            </a:r>
            <a:r>
              <a:rPr lang="en-US" dirty="0" smtClean="0"/>
              <a:t>: </a:t>
            </a:r>
            <a:r>
              <a:rPr lang="en-US" i="1" dirty="0" smtClean="0"/>
              <a:t>string</a:t>
            </a:r>
            <a:r>
              <a:rPr lang="en-US" dirty="0" smtClean="0"/>
              <a:t>, name: </a:t>
            </a:r>
            <a:r>
              <a:rPr lang="en-US" i="1" dirty="0" smtClean="0"/>
              <a:t>string</a:t>
            </a:r>
            <a:r>
              <a:rPr lang="en-US" dirty="0" smtClean="0"/>
              <a:t>, </a:t>
            </a:r>
            <a:r>
              <a:rPr lang="en-US" dirty="0" err="1" smtClean="0"/>
              <a:t>gpa</a:t>
            </a:r>
            <a:r>
              <a:rPr lang="en-US" dirty="0" smtClean="0"/>
              <a:t>: </a:t>
            </a:r>
            <a:r>
              <a:rPr lang="en-US" i="1" dirty="0" smtClean="0"/>
              <a:t>float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>
                <a:latin typeface="Arial" pitchFamily="34" charset="0"/>
                <a:cs typeface="Arial" pitchFamily="34" charset="0"/>
              </a:rPr>
              <a:t>Courses</a:t>
            </a:r>
            <a:r>
              <a:rPr lang="en-US" dirty="0" smtClean="0"/>
              <a:t>(cid: </a:t>
            </a:r>
            <a:r>
              <a:rPr lang="en-US" i="1" dirty="0" smtClean="0"/>
              <a:t>string</a:t>
            </a:r>
            <a:r>
              <a:rPr lang="en-US" dirty="0" smtClean="0"/>
              <a:t>, </a:t>
            </a:r>
            <a:r>
              <a:rPr lang="en-US" dirty="0" err="1" smtClean="0"/>
              <a:t>cname</a:t>
            </a:r>
            <a:r>
              <a:rPr lang="en-US" dirty="0" smtClean="0"/>
              <a:t>: </a:t>
            </a:r>
            <a:r>
              <a:rPr lang="en-US" i="1" dirty="0" smtClean="0"/>
              <a:t>string</a:t>
            </a:r>
            <a:r>
              <a:rPr lang="en-US" dirty="0" smtClean="0"/>
              <a:t>, credits: </a:t>
            </a:r>
            <a:r>
              <a:rPr lang="en-US" i="1" dirty="0" err="1" smtClean="0"/>
              <a:t>int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>
                <a:latin typeface="Arial" pitchFamily="34" charset="0"/>
                <a:cs typeface="Arial" pitchFamily="34" charset="0"/>
              </a:rPr>
              <a:t>Enrolled</a:t>
            </a:r>
            <a:r>
              <a:rPr lang="en-US" dirty="0" smtClean="0"/>
              <a:t>(</a:t>
            </a:r>
            <a:r>
              <a:rPr lang="en-US" dirty="0" err="1" smtClean="0"/>
              <a:t>sid</a:t>
            </a:r>
            <a:r>
              <a:rPr lang="en-US" dirty="0" smtClean="0"/>
              <a:t>: </a:t>
            </a:r>
            <a:r>
              <a:rPr lang="en-US" i="1" dirty="0" smtClean="0"/>
              <a:t>string, </a:t>
            </a:r>
            <a:r>
              <a:rPr lang="en-US" dirty="0" smtClean="0"/>
              <a:t>cid</a:t>
            </a:r>
            <a:r>
              <a:rPr lang="en-US" i="1" dirty="0" smtClean="0"/>
              <a:t>: string, </a:t>
            </a:r>
            <a:r>
              <a:rPr lang="en-US" dirty="0" smtClean="0"/>
              <a:t>grade</a:t>
            </a:r>
            <a:r>
              <a:rPr lang="en-US" i="1" dirty="0" smtClean="0"/>
              <a:t>: string</a:t>
            </a:r>
            <a:r>
              <a:rPr lang="en-US" dirty="0" smtClean="0"/>
              <a:t>)</a:t>
            </a:r>
          </a:p>
          <a:p>
            <a:pPr lvl="1"/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477602"/>
              </p:ext>
            </p:extLst>
          </p:nvPr>
        </p:nvGraphicFramePr>
        <p:xfrm>
          <a:off x="1676400" y="3617429"/>
          <a:ext cx="2514600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62000"/>
                <a:gridCol w="990600"/>
                <a:gridCol w="7620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err="1" smtClean="0"/>
                        <a:t>sid</a:t>
                      </a:r>
                      <a:endParaRPr lang="en-US" sz="24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Name</a:t>
                      </a:r>
                      <a:endParaRPr lang="en-US" sz="24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err="1" smtClean="0"/>
                        <a:t>Gpa</a:t>
                      </a:r>
                      <a:endParaRPr lang="en-US" sz="24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101</a:t>
                      </a:r>
                      <a:endParaRPr 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Bob</a:t>
                      </a:r>
                      <a:endParaRPr 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3.2</a:t>
                      </a:r>
                      <a:endParaRPr 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123</a:t>
                      </a:r>
                      <a:endParaRPr 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Mary</a:t>
                      </a:r>
                      <a:endParaRPr 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3.8</a:t>
                      </a:r>
                      <a:endParaRPr 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2057400" y="5136965"/>
            <a:ext cx="1676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pitchFamily="34" charset="0"/>
                <a:cs typeface="Arial" pitchFamily="34" charset="0"/>
              </a:rPr>
              <a:t>Students</a:t>
            </a:r>
            <a:endParaRPr lang="en-US" sz="2400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9321018"/>
              </p:ext>
            </p:extLst>
          </p:nvPr>
        </p:nvGraphicFramePr>
        <p:xfrm>
          <a:off x="7696200" y="3617429"/>
          <a:ext cx="2895600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62000"/>
                <a:gridCol w="1066800"/>
                <a:gridCol w="10668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cid</a:t>
                      </a:r>
                      <a:endParaRPr lang="en-US" sz="24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err="1" smtClean="0"/>
                        <a:t>cname</a:t>
                      </a:r>
                      <a:endParaRPr lang="en-US" sz="24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credits</a:t>
                      </a:r>
                      <a:endParaRPr lang="en-US" sz="24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564</a:t>
                      </a:r>
                      <a:endParaRPr 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564-2</a:t>
                      </a:r>
                      <a:endParaRPr 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4</a:t>
                      </a:r>
                      <a:endParaRPr 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308</a:t>
                      </a:r>
                      <a:endParaRPr 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417</a:t>
                      </a:r>
                      <a:endParaRPr 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2</a:t>
                      </a:r>
                      <a:endParaRPr 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8153400" y="5136965"/>
            <a:ext cx="1676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pitchFamily="34" charset="0"/>
                <a:cs typeface="Arial" pitchFamily="34" charset="0"/>
              </a:rPr>
              <a:t>Courses</a:t>
            </a:r>
            <a:endParaRPr lang="en-US" sz="2400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815561"/>
              </p:ext>
            </p:extLst>
          </p:nvPr>
        </p:nvGraphicFramePr>
        <p:xfrm>
          <a:off x="4572000" y="5065229"/>
          <a:ext cx="2895600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62000"/>
                <a:gridCol w="1066800"/>
                <a:gridCol w="10668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err="1" smtClean="0"/>
                        <a:t>sid</a:t>
                      </a:r>
                      <a:endParaRPr lang="en-US" sz="24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cid</a:t>
                      </a:r>
                      <a:endParaRPr lang="en-US" sz="24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Grade</a:t>
                      </a:r>
                      <a:endParaRPr lang="en-US" sz="24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123</a:t>
                      </a:r>
                      <a:endParaRPr 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564</a:t>
                      </a:r>
                      <a:endParaRPr 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A</a:t>
                      </a:r>
                      <a:endParaRPr 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5029200" y="6051365"/>
            <a:ext cx="1676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pitchFamily="34" charset="0"/>
                <a:cs typeface="Arial" pitchFamily="34" charset="0"/>
              </a:rPr>
              <a:t>Enrolled</a:t>
            </a:r>
            <a:endParaRPr lang="en-US" sz="2400" dirty="0"/>
          </a:p>
        </p:txBody>
      </p:sp>
      <p:sp>
        <p:nvSpPr>
          <p:cNvPr id="16" name="TextBox 15"/>
          <p:cNvSpPr txBox="1"/>
          <p:nvPr/>
        </p:nvSpPr>
        <p:spPr>
          <a:xfrm>
            <a:off x="5105400" y="3693629"/>
            <a:ext cx="175260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Relations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42</a:t>
            </a:fld>
            <a:endParaRPr lang="en-US"/>
          </a:p>
        </p:txBody>
      </p:sp>
      <p:grpSp>
        <p:nvGrpSpPr>
          <p:cNvPr id="18" name="Group 1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9" name="Rectangle 1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88780" y="-22510"/>
              <a:ext cx="199516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2  &gt;  Data models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524000" y="3386328"/>
            <a:ext cx="9144000" cy="3124200"/>
          </a:xfrm>
          <a:prstGeom prst="rect">
            <a:avLst/>
          </a:prstGeom>
          <a:solidFill>
            <a:schemeClr val="accent1"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Modeling the </a:t>
            </a:r>
            <a:r>
              <a:rPr lang="en-US" dirty="0"/>
              <a:t>C</a:t>
            </a:r>
            <a:r>
              <a:rPr lang="en-US" dirty="0" smtClean="0"/>
              <a:t>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87033"/>
            <a:ext cx="8229600" cy="4525963"/>
          </a:xfrm>
        </p:spPr>
        <p:txBody>
          <a:bodyPr/>
          <a:lstStyle/>
          <a:p>
            <a:r>
              <a:rPr lang="en-US" i="1" dirty="0" smtClean="0"/>
              <a:t>Logical Schema</a:t>
            </a:r>
          </a:p>
          <a:p>
            <a:pPr lvl="1"/>
            <a:r>
              <a:rPr lang="en-US" dirty="0" smtClean="0">
                <a:latin typeface="Arial" pitchFamily="34" charset="0"/>
                <a:cs typeface="Arial" pitchFamily="34" charset="0"/>
              </a:rPr>
              <a:t>Students</a:t>
            </a:r>
            <a:r>
              <a:rPr lang="en-US" dirty="0" smtClean="0"/>
              <a:t>(</a:t>
            </a:r>
            <a:r>
              <a:rPr lang="en-US" dirty="0" err="1" smtClean="0"/>
              <a:t>sid</a:t>
            </a:r>
            <a:r>
              <a:rPr lang="en-US" dirty="0" smtClean="0"/>
              <a:t>: </a:t>
            </a:r>
            <a:r>
              <a:rPr lang="en-US" i="1" dirty="0" smtClean="0"/>
              <a:t>string</a:t>
            </a:r>
            <a:r>
              <a:rPr lang="en-US" dirty="0" smtClean="0"/>
              <a:t>, name: </a:t>
            </a:r>
            <a:r>
              <a:rPr lang="en-US" i="1" dirty="0" smtClean="0"/>
              <a:t>string</a:t>
            </a:r>
            <a:r>
              <a:rPr lang="en-US" dirty="0" smtClean="0"/>
              <a:t>, </a:t>
            </a:r>
            <a:r>
              <a:rPr lang="en-US" dirty="0" err="1" smtClean="0"/>
              <a:t>gpa</a:t>
            </a:r>
            <a:r>
              <a:rPr lang="en-US" dirty="0" smtClean="0"/>
              <a:t>: </a:t>
            </a:r>
            <a:r>
              <a:rPr lang="en-US" i="1" dirty="0" smtClean="0"/>
              <a:t>float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>
                <a:latin typeface="Arial" pitchFamily="34" charset="0"/>
                <a:cs typeface="Arial" pitchFamily="34" charset="0"/>
              </a:rPr>
              <a:t>Courses</a:t>
            </a:r>
            <a:r>
              <a:rPr lang="en-US" dirty="0" smtClean="0"/>
              <a:t>(cid: </a:t>
            </a:r>
            <a:r>
              <a:rPr lang="en-US" i="1" dirty="0" smtClean="0"/>
              <a:t>string</a:t>
            </a:r>
            <a:r>
              <a:rPr lang="en-US" dirty="0" smtClean="0"/>
              <a:t>, </a:t>
            </a:r>
            <a:r>
              <a:rPr lang="en-US" dirty="0" err="1" smtClean="0"/>
              <a:t>cname</a:t>
            </a:r>
            <a:r>
              <a:rPr lang="en-US" dirty="0" smtClean="0"/>
              <a:t>: </a:t>
            </a:r>
            <a:r>
              <a:rPr lang="en-US" i="1" dirty="0" smtClean="0"/>
              <a:t>string</a:t>
            </a:r>
            <a:r>
              <a:rPr lang="en-US" dirty="0" smtClean="0"/>
              <a:t>, credits: </a:t>
            </a:r>
            <a:r>
              <a:rPr lang="en-US" i="1" dirty="0" err="1" smtClean="0"/>
              <a:t>int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>
                <a:latin typeface="Arial" pitchFamily="34" charset="0"/>
                <a:cs typeface="Arial" pitchFamily="34" charset="0"/>
              </a:rPr>
              <a:t>Enrolled</a:t>
            </a:r>
            <a:r>
              <a:rPr lang="en-US" dirty="0" smtClean="0"/>
              <a:t>(</a:t>
            </a:r>
            <a:r>
              <a:rPr lang="en-US" dirty="0" err="1" smtClean="0"/>
              <a:t>sid</a:t>
            </a:r>
            <a:r>
              <a:rPr lang="en-US" dirty="0" smtClean="0"/>
              <a:t>: </a:t>
            </a:r>
            <a:r>
              <a:rPr lang="en-US" i="1" dirty="0" smtClean="0"/>
              <a:t>string, </a:t>
            </a:r>
            <a:r>
              <a:rPr lang="en-US" dirty="0" smtClean="0"/>
              <a:t>cid</a:t>
            </a:r>
            <a:r>
              <a:rPr lang="en-US" i="1" dirty="0" smtClean="0"/>
              <a:t>: string, </a:t>
            </a:r>
            <a:r>
              <a:rPr lang="en-US" dirty="0" smtClean="0"/>
              <a:t>grade</a:t>
            </a:r>
            <a:r>
              <a:rPr lang="en-US" i="1" dirty="0" smtClean="0"/>
              <a:t>: string</a:t>
            </a:r>
            <a:r>
              <a:rPr lang="en-US" dirty="0" smtClean="0"/>
              <a:t>)</a:t>
            </a:r>
          </a:p>
          <a:p>
            <a:pPr lvl="1"/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6852163"/>
              </p:ext>
            </p:extLst>
          </p:nvPr>
        </p:nvGraphicFramePr>
        <p:xfrm>
          <a:off x="1676400" y="3614928"/>
          <a:ext cx="2514600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62000"/>
                <a:gridCol w="990600"/>
                <a:gridCol w="7620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err="1" smtClean="0"/>
                        <a:t>sid</a:t>
                      </a:r>
                      <a:endParaRPr lang="en-US" sz="24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Name</a:t>
                      </a:r>
                      <a:endParaRPr lang="en-US" sz="24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err="1" smtClean="0"/>
                        <a:t>Gpa</a:t>
                      </a:r>
                      <a:endParaRPr lang="en-US" sz="24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101</a:t>
                      </a:r>
                      <a:endParaRPr 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Bob</a:t>
                      </a:r>
                      <a:endParaRPr 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3.2</a:t>
                      </a:r>
                      <a:endParaRPr 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123</a:t>
                      </a:r>
                      <a:endParaRPr 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Mary</a:t>
                      </a:r>
                      <a:endParaRPr 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3.8</a:t>
                      </a:r>
                      <a:endParaRPr 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2057400" y="5134464"/>
            <a:ext cx="1676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pitchFamily="34" charset="0"/>
                <a:cs typeface="Arial" pitchFamily="34" charset="0"/>
              </a:rPr>
              <a:t>Students</a:t>
            </a:r>
            <a:endParaRPr lang="en-US" sz="2400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6604012"/>
              </p:ext>
            </p:extLst>
          </p:nvPr>
        </p:nvGraphicFramePr>
        <p:xfrm>
          <a:off x="7696200" y="3614928"/>
          <a:ext cx="2895600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62000"/>
                <a:gridCol w="1066800"/>
                <a:gridCol w="10668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cid</a:t>
                      </a:r>
                      <a:endParaRPr lang="en-US" sz="24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err="1" smtClean="0"/>
                        <a:t>cname</a:t>
                      </a:r>
                      <a:endParaRPr lang="en-US" sz="24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credits</a:t>
                      </a:r>
                      <a:endParaRPr lang="en-US" sz="24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564</a:t>
                      </a:r>
                      <a:endParaRPr 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564-2</a:t>
                      </a:r>
                      <a:endParaRPr 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4</a:t>
                      </a:r>
                      <a:endParaRPr 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308</a:t>
                      </a:r>
                      <a:endParaRPr 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417</a:t>
                      </a:r>
                      <a:endParaRPr 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2</a:t>
                      </a:r>
                      <a:endParaRPr 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8153400" y="5134464"/>
            <a:ext cx="1676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pitchFamily="34" charset="0"/>
                <a:cs typeface="Arial" pitchFamily="34" charset="0"/>
              </a:rPr>
              <a:t>Courses</a:t>
            </a:r>
            <a:endParaRPr lang="en-US" sz="2400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6115663"/>
              </p:ext>
            </p:extLst>
          </p:nvPr>
        </p:nvGraphicFramePr>
        <p:xfrm>
          <a:off x="4572000" y="5062728"/>
          <a:ext cx="2895600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62000"/>
                <a:gridCol w="1066800"/>
                <a:gridCol w="10668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err="1" smtClean="0"/>
                        <a:t>sid</a:t>
                      </a:r>
                      <a:endParaRPr lang="en-US" sz="24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cid</a:t>
                      </a:r>
                      <a:endParaRPr lang="en-US" sz="24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Grade</a:t>
                      </a:r>
                      <a:endParaRPr lang="en-US" sz="24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123</a:t>
                      </a:r>
                      <a:endParaRPr 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564</a:t>
                      </a:r>
                      <a:endParaRPr 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A</a:t>
                      </a:r>
                      <a:endParaRPr 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5029200" y="6048864"/>
            <a:ext cx="1676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pitchFamily="34" charset="0"/>
                <a:cs typeface="Arial" pitchFamily="34" charset="0"/>
              </a:rPr>
              <a:t>Enrolled</a:t>
            </a:r>
            <a:endParaRPr lang="en-US" sz="2400" dirty="0"/>
          </a:p>
        </p:txBody>
      </p:sp>
      <p:cxnSp>
        <p:nvCxnSpPr>
          <p:cNvPr id="11" name="Straight Arrow Connector 10"/>
          <p:cNvCxnSpPr/>
          <p:nvPr/>
        </p:nvCxnSpPr>
        <p:spPr>
          <a:xfrm rot="10800000">
            <a:off x="2286000" y="4834128"/>
            <a:ext cx="2362200" cy="914400"/>
          </a:xfrm>
          <a:prstGeom prst="straightConnector1">
            <a:avLst/>
          </a:prstGeom>
          <a:ln w="50800">
            <a:solidFill>
              <a:srgbClr val="FF0000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5943600" y="4300728"/>
            <a:ext cx="1752600" cy="1414272"/>
          </a:xfrm>
          <a:prstGeom prst="straightConnector1">
            <a:avLst/>
          </a:prstGeom>
          <a:ln w="50800">
            <a:solidFill>
              <a:srgbClr val="FF0000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5105400" y="3693629"/>
            <a:ext cx="1752600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Corresponding </a:t>
            </a:r>
            <a:r>
              <a:rPr lang="en-US" sz="2000" i="1" dirty="0" smtClean="0"/>
              <a:t>keys</a:t>
            </a:r>
            <a:endParaRPr lang="en-US" sz="2000" dirty="0"/>
          </a:p>
        </p:txBody>
      </p:sp>
      <p:grpSp>
        <p:nvGrpSpPr>
          <p:cNvPr id="17" name="Group 1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8" name="Rectangle 1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88780" y="-22510"/>
              <a:ext cx="199516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2  &gt;  Data models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97585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Schemata…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i="1" dirty="0" smtClean="0"/>
              <a:t>Physical Schema</a:t>
            </a:r>
            <a:r>
              <a:rPr lang="en-US" dirty="0" smtClean="0"/>
              <a:t>: describes data layout</a:t>
            </a:r>
          </a:p>
          <a:p>
            <a:pPr lvl="1"/>
            <a:r>
              <a:rPr lang="en-US" dirty="0" smtClean="0"/>
              <a:t>Relations as unordered files</a:t>
            </a:r>
          </a:p>
          <a:p>
            <a:pPr lvl="1"/>
            <a:r>
              <a:rPr lang="en-US" dirty="0" smtClean="0"/>
              <a:t>Some data in sorted order (index)</a:t>
            </a:r>
          </a:p>
          <a:p>
            <a:endParaRPr lang="en-US" i="1" dirty="0" smtClean="0"/>
          </a:p>
          <a:p>
            <a:r>
              <a:rPr lang="en-US" i="1" dirty="0" smtClean="0"/>
              <a:t>Logical Schema: </a:t>
            </a:r>
            <a:r>
              <a:rPr lang="en-US" dirty="0" smtClean="0"/>
              <a:t>Previous slide</a:t>
            </a:r>
            <a:endParaRPr lang="en-US" i="1" dirty="0" smtClean="0"/>
          </a:p>
          <a:p>
            <a:endParaRPr lang="en-US" i="1" dirty="0" smtClean="0"/>
          </a:p>
          <a:p>
            <a:r>
              <a:rPr lang="en-US" i="1" dirty="0" smtClean="0"/>
              <a:t>External Schema</a:t>
            </a:r>
            <a:r>
              <a:rPr lang="en-US" dirty="0" smtClean="0"/>
              <a:t>: (Views)</a:t>
            </a:r>
          </a:p>
          <a:p>
            <a:pPr lvl="1"/>
            <a:r>
              <a:rPr lang="en-US" dirty="0" err="1" smtClean="0">
                <a:latin typeface="Arial" pitchFamily="34" charset="0"/>
                <a:cs typeface="Arial" pitchFamily="34" charset="0"/>
              </a:rPr>
              <a:t>Course_info</a:t>
            </a:r>
            <a:r>
              <a:rPr lang="en-US" dirty="0" smtClean="0"/>
              <a:t>(cid: </a:t>
            </a:r>
            <a:r>
              <a:rPr lang="en-US" i="1" dirty="0" smtClean="0"/>
              <a:t>string</a:t>
            </a:r>
            <a:r>
              <a:rPr lang="en-US" dirty="0" smtClean="0"/>
              <a:t>, enrollment: </a:t>
            </a:r>
            <a:r>
              <a:rPr lang="en-US" i="1" dirty="0" smtClean="0"/>
              <a:t>integer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Derived from other tables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199120" y="4493715"/>
            <a:ext cx="2362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Applications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382000" y="2740967"/>
            <a:ext cx="2362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Administrators</a:t>
            </a:r>
          </a:p>
        </p:txBody>
      </p:sp>
      <p:sp>
        <p:nvSpPr>
          <p:cNvPr id="11" name="Up Arrow 10"/>
          <p:cNvSpPr/>
          <p:nvPr/>
        </p:nvSpPr>
        <p:spPr>
          <a:xfrm>
            <a:off x="8077200" y="2667000"/>
            <a:ext cx="304800" cy="609600"/>
          </a:xfrm>
          <a:prstGeom prst="up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Down Arrow 11"/>
          <p:cNvSpPr/>
          <p:nvPr/>
        </p:nvSpPr>
        <p:spPr>
          <a:xfrm>
            <a:off x="8077200" y="4457848"/>
            <a:ext cx="304800" cy="533400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44</a:t>
            </a:fld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6" name="Rectangle 1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88780" y="-22510"/>
              <a:ext cx="180119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2  &gt;  Schemata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 animBg="1"/>
      <p:bldP spid="12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independence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u="sng" dirty="0" smtClean="0"/>
              <a:t>Concept:</a:t>
            </a:r>
            <a:r>
              <a:rPr lang="en-US" dirty="0" smtClean="0"/>
              <a:t> Applications do not need to worry about </a:t>
            </a:r>
            <a:r>
              <a:rPr lang="en-US" i="1" dirty="0" smtClean="0"/>
              <a:t>how the data is structured and stored</a:t>
            </a:r>
          </a:p>
          <a:p>
            <a:pPr marL="0" indent="0">
              <a:buNone/>
            </a:pPr>
            <a:endParaRPr lang="en-US" i="1" dirty="0" smtClean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38200" y="2686475"/>
            <a:ext cx="5251704" cy="13849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b="1" u="sng" dirty="0">
                <a:latin typeface="+mj-lt"/>
              </a:rPr>
              <a:t>Logical data independence:</a:t>
            </a:r>
            <a:r>
              <a:rPr lang="en-US" sz="2800" b="1" dirty="0">
                <a:latin typeface="+mj-lt"/>
              </a:rPr>
              <a:t> </a:t>
            </a:r>
            <a:r>
              <a:rPr lang="en-US" sz="2800" dirty="0">
                <a:latin typeface="+mj-lt"/>
              </a:rPr>
              <a:t>protection from changes in the </a:t>
            </a:r>
            <a:r>
              <a:rPr lang="en-US" sz="2800" i="1" dirty="0">
                <a:latin typeface="+mj-lt"/>
              </a:rPr>
              <a:t>logical structure of </a:t>
            </a:r>
            <a:r>
              <a:rPr lang="en-US" sz="2800" i="1">
                <a:latin typeface="+mj-lt"/>
              </a:rPr>
              <a:t>the </a:t>
            </a:r>
            <a:r>
              <a:rPr lang="en-US" sz="2800" i="1" smtClean="0">
                <a:latin typeface="+mj-lt"/>
              </a:rPr>
              <a:t>data</a:t>
            </a:r>
            <a:endParaRPr lang="en-US" sz="2800" i="1" u="sng" dirty="0">
              <a:latin typeface="+mj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38200" y="4364250"/>
            <a:ext cx="5251704" cy="13849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b="1" u="sng" dirty="0">
                <a:latin typeface="+mj-lt"/>
              </a:rPr>
              <a:t>Physical data independence:</a:t>
            </a:r>
            <a:r>
              <a:rPr lang="en-US" sz="2800" b="1" dirty="0">
                <a:latin typeface="+mj-lt"/>
              </a:rPr>
              <a:t> </a:t>
            </a:r>
            <a:r>
              <a:rPr lang="en-US" sz="2800" dirty="0">
                <a:latin typeface="+mj-lt"/>
              </a:rPr>
              <a:t>protection from </a:t>
            </a:r>
            <a:r>
              <a:rPr lang="en-US" sz="2800" i="1" dirty="0">
                <a:latin typeface="+mj-lt"/>
              </a:rPr>
              <a:t>physical </a:t>
            </a:r>
            <a:r>
              <a:rPr lang="en-US" sz="2800" i="1">
                <a:latin typeface="+mj-lt"/>
              </a:rPr>
              <a:t>layout </a:t>
            </a:r>
            <a:r>
              <a:rPr lang="en-US" sz="2800" i="1" smtClean="0">
                <a:latin typeface="+mj-lt"/>
              </a:rPr>
              <a:t>changes</a:t>
            </a:r>
            <a:endParaRPr lang="en-US" sz="2800" u="sng" dirty="0">
              <a:latin typeface="+mj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051304" y="6176962"/>
            <a:ext cx="8077200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One </a:t>
            </a:r>
            <a:r>
              <a:rPr lang="en-US" sz="2800" dirty="0">
                <a:latin typeface="+mj-lt"/>
              </a:rPr>
              <a:t>of the most important reasons to use a DBMS</a:t>
            </a:r>
            <a:endParaRPr lang="en-US" sz="2800" b="1" dirty="0">
              <a:latin typeface="+mj-lt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45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8780" y="-22510"/>
              <a:ext cx="180119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2  &gt;  Schemata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11" name="Rectangle 10"/>
          <p:cNvSpPr/>
          <p:nvPr/>
        </p:nvSpPr>
        <p:spPr>
          <a:xfrm>
            <a:off x="6348984" y="2686475"/>
            <a:ext cx="406603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 smtClean="0"/>
              <a:t>I.e. should not need to ask: can </a:t>
            </a:r>
            <a:r>
              <a:rPr lang="en-US" i="1" dirty="0"/>
              <a:t>we add  a new entity or attribute without rewriting the application</a:t>
            </a:r>
            <a:r>
              <a:rPr lang="en-US" i="1" dirty="0" smtClean="0"/>
              <a:t>?</a:t>
            </a:r>
            <a:endParaRPr lang="en-US" i="1" u="sng" dirty="0"/>
          </a:p>
        </p:txBody>
      </p:sp>
      <p:sp>
        <p:nvSpPr>
          <p:cNvPr id="12" name="Rectangle 11"/>
          <p:cNvSpPr/>
          <p:nvPr/>
        </p:nvSpPr>
        <p:spPr>
          <a:xfrm>
            <a:off x="6348984" y="4364250"/>
            <a:ext cx="390144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 smtClean="0"/>
              <a:t>I.e. should not need to ask: which </a:t>
            </a:r>
            <a:r>
              <a:rPr lang="en-US" i="1" dirty="0"/>
              <a:t>disks are the data stored </a:t>
            </a:r>
            <a:r>
              <a:rPr lang="en-US" i="1" dirty="0" smtClean="0"/>
              <a:t>on</a:t>
            </a:r>
            <a:r>
              <a:rPr lang="en-US" i="1" dirty="0"/>
              <a:t>? Is the data indexed</a:t>
            </a:r>
            <a:r>
              <a:rPr lang="en-US" i="1" dirty="0" smtClean="0"/>
              <a:t>?</a:t>
            </a:r>
            <a:endParaRPr lang="en-US" i="1" u="sng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11" grpId="0"/>
      <p:bldP spid="12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hlinkClick r:id="rId2" action="ppaction://hlinkfile"/>
              </a:rPr>
              <a:t>Activity-1-2.ipynb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46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172476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2  &gt;  ACTIVITY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21780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3. </a:t>
            </a:r>
            <a:r>
              <a:rPr lang="en-US" dirty="0"/>
              <a:t>Overview of DBMS </a:t>
            </a:r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Key concepts &amp; challenges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47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</a:t>
              </a:r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19489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you will learn about in this section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175783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Transactions</a:t>
            </a:r>
          </a:p>
          <a:p>
            <a:pPr marL="514350" indent="-514350">
              <a:buAutoNum type="arabicPeriod"/>
            </a:pPr>
            <a:endParaRPr lang="en-US" dirty="0" smtClean="0">
              <a:latin typeface="+mj-lt"/>
            </a:endParaRPr>
          </a:p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Concurrency &amp; locking</a:t>
            </a:r>
          </a:p>
          <a:p>
            <a:pPr marL="514350" indent="-514350">
              <a:buAutoNum type="arabicPeriod"/>
            </a:pPr>
            <a:endParaRPr lang="en-US" dirty="0" smtClean="0">
              <a:latin typeface="+mj-lt"/>
            </a:endParaRPr>
          </a:p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Atomicity &amp; logging</a:t>
            </a:r>
            <a:endParaRPr lang="en-US" dirty="0">
              <a:latin typeface="+mj-lt"/>
            </a:endParaRPr>
          </a:p>
          <a:p>
            <a:pPr marL="514350" indent="-514350">
              <a:buAutoNum type="arabicPeriod"/>
            </a:pPr>
            <a:endParaRPr lang="en-US" dirty="0" smtClean="0">
              <a:latin typeface="+mj-lt"/>
            </a:endParaRPr>
          </a:p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Summary</a:t>
            </a:r>
            <a:endParaRPr lang="en-US" dirty="0">
              <a:latin typeface="+mj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48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</a:t>
              </a:r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27867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Challenges with Many Users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9"/>
            <a:ext cx="10515600" cy="1061656"/>
          </a:xfrm>
        </p:spPr>
        <p:txBody>
          <a:bodyPr>
            <a:normAutofit/>
          </a:bodyPr>
          <a:lstStyle/>
          <a:p>
            <a:r>
              <a:rPr lang="en-US" dirty="0" smtClean="0"/>
              <a:t>Suppose that our CMS application serves 1000’s of users or more- what are some </a:t>
            </a:r>
            <a:r>
              <a:rPr lang="en-US" b="1" dirty="0" smtClean="0"/>
              <a:t>challenges?</a:t>
            </a:r>
          </a:p>
          <a:p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096000" y="5766960"/>
            <a:ext cx="4693920" cy="8309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DBMS allows user to write programs </a:t>
            </a:r>
          </a:p>
          <a:p>
            <a:r>
              <a:rPr lang="en-US" sz="2400" dirty="0">
                <a:latin typeface="+mj-lt"/>
              </a:rPr>
              <a:t>as if they were the </a:t>
            </a:r>
            <a:r>
              <a:rPr lang="en-US" sz="2400" b="1" dirty="0">
                <a:latin typeface="+mj-lt"/>
              </a:rPr>
              <a:t>only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smtClean="0">
                <a:latin typeface="+mj-lt"/>
              </a:rPr>
              <a:t>user</a:t>
            </a:r>
            <a:endParaRPr lang="en-US" sz="2400" dirty="0">
              <a:latin typeface="+mj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096000" y="4094364"/>
            <a:ext cx="4693920" cy="12003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lvl="1"/>
            <a:r>
              <a:rPr lang="en-US" sz="2400" dirty="0">
                <a:latin typeface="+mj-lt"/>
              </a:rPr>
              <a:t>Disk/SSD access is slow, DBMS hide the latency by doing more CPU work concurrently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49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23455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</a:t>
              </a:r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3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  &gt;  DBMS Challenges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10" name="Rectangle 9"/>
          <p:cNvSpPr/>
          <p:nvPr/>
        </p:nvSpPr>
        <p:spPr>
          <a:xfrm>
            <a:off x="838200" y="2801891"/>
            <a:ext cx="505968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buFont typeface="Arial" charset="0"/>
              <a:buChar char="•"/>
            </a:pPr>
            <a:r>
              <a:rPr lang="en-US" sz="2400" u="sng" dirty="0"/>
              <a:t>Security</a:t>
            </a:r>
            <a:r>
              <a:rPr lang="en-US" sz="2400" dirty="0"/>
              <a:t>: Different users, different </a:t>
            </a:r>
            <a:r>
              <a:rPr lang="en-US" sz="2400" dirty="0" smtClean="0"/>
              <a:t>roles</a:t>
            </a:r>
          </a:p>
          <a:p>
            <a:pPr lvl="1"/>
            <a:endParaRPr lang="en-US" sz="2400" i="1" dirty="0" smtClean="0"/>
          </a:p>
          <a:p>
            <a:pPr lvl="1"/>
            <a:endParaRPr lang="en-US" sz="2400" i="1" dirty="0"/>
          </a:p>
          <a:p>
            <a:pPr marL="742950" lvl="1" indent="-285750">
              <a:buFont typeface="Arial" charset="0"/>
              <a:buChar char="•"/>
            </a:pPr>
            <a:r>
              <a:rPr lang="en-US" sz="2400" u="sng" dirty="0"/>
              <a:t>Performance</a:t>
            </a:r>
            <a:r>
              <a:rPr lang="en-US" sz="2400" dirty="0"/>
              <a:t>: Need to provide concurrent access</a:t>
            </a:r>
          </a:p>
          <a:p>
            <a:pPr lvl="1"/>
            <a:endParaRPr lang="en-US" sz="2400" i="1" dirty="0"/>
          </a:p>
          <a:p>
            <a:pPr lvl="1"/>
            <a:endParaRPr lang="en-US" sz="2400" i="1" dirty="0"/>
          </a:p>
          <a:p>
            <a:pPr marL="742950" lvl="1" indent="-285750">
              <a:buFont typeface="Arial" charset="0"/>
              <a:buChar char="•"/>
            </a:pPr>
            <a:r>
              <a:rPr lang="en-US" sz="2400" u="sng" dirty="0"/>
              <a:t>Consistency</a:t>
            </a:r>
            <a:r>
              <a:rPr lang="en-US" sz="2400" dirty="0"/>
              <a:t>: Concurrency can lead to update problems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096000" y="2977652"/>
            <a:ext cx="3427476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lvl="1"/>
            <a:r>
              <a:rPr lang="en-US" i="1" dirty="0" smtClean="0"/>
              <a:t>We won’t look at too much in this course, but is </a:t>
            </a:r>
            <a:r>
              <a:rPr lang="en-US" i="1" u="sng" dirty="0" smtClean="0"/>
              <a:t>extremely</a:t>
            </a:r>
            <a:r>
              <a:rPr lang="en-US" i="1" dirty="0" smtClean="0"/>
              <a:t> important</a:t>
            </a:r>
            <a:endParaRPr lang="en-US" i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  <p:bldP spid="1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2400" y="1494481"/>
            <a:ext cx="3962743" cy="3962743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575" y="776073"/>
            <a:ext cx="1549400" cy="1549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5585" y="776073"/>
            <a:ext cx="1549400" cy="1549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2962" y="776073"/>
            <a:ext cx="4876800" cy="16637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0575" y="2917053"/>
            <a:ext cx="4597400" cy="17653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989438" y="5256256"/>
            <a:ext cx="7587048" cy="132343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latin typeface="+mj-lt"/>
              </a:rPr>
              <a:t>Increasingly many companies see themselves as </a:t>
            </a:r>
            <a:r>
              <a:rPr lang="en-US" sz="4000" b="1" dirty="0" smtClean="0">
                <a:latin typeface="+mj-lt"/>
              </a:rPr>
              <a:t>data driven</a:t>
            </a:r>
            <a:r>
              <a:rPr lang="en-US" sz="4000" dirty="0" smtClean="0">
                <a:latin typeface="+mj-lt"/>
              </a:rPr>
              <a:t>.</a:t>
            </a:r>
            <a:endParaRPr lang="en-US" sz="4000" dirty="0">
              <a:latin typeface="+mj-lt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71245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Transactions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00201"/>
            <a:ext cx="7674864" cy="4882895"/>
          </a:xfrm>
        </p:spPr>
        <p:txBody>
          <a:bodyPr>
            <a:normAutofit/>
          </a:bodyPr>
          <a:lstStyle/>
          <a:p>
            <a:r>
              <a:rPr lang="en-US" dirty="0" smtClean="0"/>
              <a:t>A key concept is the </a:t>
            </a:r>
            <a:r>
              <a:rPr lang="en-US" b="1" dirty="0" smtClean="0"/>
              <a:t>transaction (TXN)</a:t>
            </a:r>
            <a:r>
              <a:rPr lang="en-US" dirty="0" smtClean="0"/>
              <a:t>: an</a:t>
            </a:r>
            <a:r>
              <a:rPr lang="en-US" i="1" dirty="0" smtClean="0"/>
              <a:t> </a:t>
            </a:r>
            <a:r>
              <a:rPr lang="en-US" b="1" dirty="0" smtClean="0"/>
              <a:t>atomic</a:t>
            </a:r>
            <a:r>
              <a:rPr lang="en-US" i="1" dirty="0" smtClean="0"/>
              <a:t> </a:t>
            </a:r>
            <a:r>
              <a:rPr lang="en-US" dirty="0" smtClean="0"/>
              <a:t>sequence of db actions (reads/writes)</a:t>
            </a:r>
          </a:p>
          <a:p>
            <a:pPr lvl="1"/>
            <a:r>
              <a:rPr lang="en-US" dirty="0" smtClean="0"/>
              <a:t>If a user cancels a TXN, it should be as if nothing happened!</a:t>
            </a:r>
          </a:p>
          <a:p>
            <a:pPr>
              <a:buNone/>
            </a:pPr>
            <a:endParaRPr lang="en-US" dirty="0" smtClean="0"/>
          </a:p>
          <a:p>
            <a:r>
              <a:rPr lang="en-US" dirty="0" smtClean="0"/>
              <a:t>Transactions leave the DB in a </a:t>
            </a:r>
            <a:r>
              <a:rPr lang="en-US" b="1" dirty="0" smtClean="0"/>
              <a:t>consistent</a:t>
            </a:r>
            <a:r>
              <a:rPr lang="en-US" dirty="0" smtClean="0"/>
              <a:t> state</a:t>
            </a:r>
          </a:p>
          <a:p>
            <a:pPr lvl="1"/>
            <a:r>
              <a:rPr lang="en-US" dirty="0" smtClean="0"/>
              <a:t>Users may write </a:t>
            </a:r>
            <a:r>
              <a:rPr lang="en-US" u="sng" dirty="0" smtClean="0"/>
              <a:t>integrity constraints</a:t>
            </a:r>
            <a:r>
              <a:rPr lang="en-US" i="1" dirty="0" smtClean="0"/>
              <a:t>,</a:t>
            </a:r>
            <a:r>
              <a:rPr lang="en-US" dirty="0" smtClean="0"/>
              <a:t> e.g., ‘each course is assigned to exactly one room’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732520" y="1600201"/>
            <a:ext cx="3023616" cy="120032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latin typeface="+mj-lt"/>
              </a:rPr>
              <a:t>Atomicity</a:t>
            </a:r>
            <a:r>
              <a:rPr lang="en-US" sz="2400" dirty="0">
                <a:latin typeface="+mj-lt"/>
              </a:rPr>
              <a:t>: An action either completes </a:t>
            </a:r>
            <a:r>
              <a:rPr lang="en-US" sz="2400" i="1" dirty="0">
                <a:latin typeface="+mj-lt"/>
              </a:rPr>
              <a:t>entirely</a:t>
            </a:r>
            <a:r>
              <a:rPr lang="en-US" sz="2400" dirty="0">
                <a:latin typeface="+mj-lt"/>
              </a:rPr>
              <a:t> or </a:t>
            </a:r>
            <a:r>
              <a:rPr lang="en-US" sz="2400" i="1" dirty="0">
                <a:latin typeface="+mj-lt"/>
              </a:rPr>
              <a:t>not at all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50</a:t>
            </a:fld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88780" y="-22510"/>
              <a:ext cx="23455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3  &gt;  DBMS Challenges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8732520" y="3793610"/>
            <a:ext cx="3023616" cy="156966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b="1" u="sng" dirty="0" smtClean="0">
                <a:latin typeface="+mj-lt"/>
              </a:rPr>
              <a:t>Consistency</a:t>
            </a:r>
            <a:r>
              <a:rPr lang="en-US" sz="2400" dirty="0" smtClean="0">
                <a:latin typeface="+mj-lt"/>
              </a:rPr>
              <a:t>: An action results in a state which conforms to all integrity constraints</a:t>
            </a:r>
            <a:endParaRPr lang="en-US" sz="2400" i="1" dirty="0">
              <a:latin typeface="+mj-lt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186428" y="5216394"/>
            <a:ext cx="3819144" cy="107721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1600" dirty="0" smtClean="0"/>
              <a:t>However</a:t>
            </a:r>
            <a:r>
              <a:rPr lang="en-US" sz="1600" b="1" dirty="0" smtClean="0"/>
              <a:t>,</a:t>
            </a:r>
            <a:r>
              <a:rPr lang="en-US" sz="1600" dirty="0" smtClean="0"/>
              <a:t> note that the DBMS </a:t>
            </a:r>
            <a:r>
              <a:rPr lang="en-US" sz="1600" dirty="0"/>
              <a:t>does not understand the </a:t>
            </a:r>
            <a:r>
              <a:rPr lang="en-US" sz="1600" i="1" dirty="0"/>
              <a:t>real</a:t>
            </a:r>
            <a:r>
              <a:rPr lang="en-US" sz="1600" dirty="0"/>
              <a:t> </a:t>
            </a:r>
            <a:r>
              <a:rPr lang="en-US" sz="1600" dirty="0" smtClean="0"/>
              <a:t>meaning of the constraints– </a:t>
            </a:r>
            <a:r>
              <a:rPr lang="en-US" sz="1600" dirty="0"/>
              <a:t>consistency burden is still on the user!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 animBg="1"/>
      <p:bldP spid="10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Scheduling Concurrent Transactions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00202"/>
            <a:ext cx="7674864" cy="424593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The DBMS ensures that the execution </a:t>
            </a:r>
            <a:r>
              <a:rPr lang="en-US" dirty="0"/>
              <a:t>of {T</a:t>
            </a:r>
            <a:r>
              <a:rPr lang="en-US" baseline="-25000" dirty="0"/>
              <a:t>1</a:t>
            </a:r>
            <a:r>
              <a:rPr lang="en-US" dirty="0" smtClean="0"/>
              <a:t>,…,</a:t>
            </a:r>
            <a:r>
              <a:rPr lang="en-US" dirty="0" err="1" smtClean="0"/>
              <a:t>T</a:t>
            </a:r>
            <a:r>
              <a:rPr lang="en-US" baseline="-25000" dirty="0" err="1" smtClean="0"/>
              <a:t>n</a:t>
            </a:r>
            <a:r>
              <a:rPr lang="en-US" dirty="0"/>
              <a:t>} is equivalent to some </a:t>
            </a:r>
            <a:r>
              <a:rPr lang="en-US" b="1" dirty="0"/>
              <a:t>serial</a:t>
            </a:r>
            <a:r>
              <a:rPr lang="en-US" i="1" dirty="0"/>
              <a:t> </a:t>
            </a:r>
            <a:r>
              <a:rPr lang="en-US" dirty="0" smtClean="0"/>
              <a:t>execution</a:t>
            </a:r>
          </a:p>
          <a:p>
            <a:pPr lvl="1"/>
            <a:endParaRPr lang="en-US" dirty="0"/>
          </a:p>
          <a:p>
            <a:r>
              <a:rPr lang="en-US" dirty="0" smtClean="0"/>
              <a:t>One way to accomplish this: </a:t>
            </a:r>
            <a:r>
              <a:rPr lang="en-US" b="1" dirty="0" smtClean="0"/>
              <a:t>Locking</a:t>
            </a:r>
          </a:p>
          <a:p>
            <a:pPr lvl="1"/>
            <a:r>
              <a:rPr lang="en-US" dirty="0"/>
              <a:t>Before reading or writing, transaction requires a lock from DBMS, holds until the end</a:t>
            </a:r>
          </a:p>
          <a:p>
            <a:pPr lvl="1"/>
            <a:endParaRPr lang="en-US" i="1" dirty="0" smtClean="0"/>
          </a:p>
          <a:p>
            <a:r>
              <a:rPr lang="en-US" b="1" dirty="0" smtClean="0"/>
              <a:t>Key Idea</a:t>
            </a:r>
            <a:r>
              <a:rPr lang="en-US" i="1" dirty="0" smtClean="0"/>
              <a:t>:</a:t>
            </a:r>
            <a:r>
              <a:rPr lang="en-US" b="1" dirty="0" smtClean="0"/>
              <a:t> </a:t>
            </a:r>
            <a:r>
              <a:rPr lang="en-US" dirty="0" smtClean="0"/>
              <a:t>If </a:t>
            </a:r>
            <a:r>
              <a:rPr lang="en-US" dirty="0" err="1"/>
              <a:t>T</a:t>
            </a:r>
            <a:r>
              <a:rPr lang="en-US" baseline="-25000" dirty="0" err="1"/>
              <a:t>i</a:t>
            </a:r>
            <a:r>
              <a:rPr lang="en-US" dirty="0"/>
              <a:t> wants to write to an item x and </a:t>
            </a:r>
            <a:r>
              <a:rPr lang="en-US" dirty="0" err="1"/>
              <a:t>T</a:t>
            </a:r>
            <a:r>
              <a:rPr lang="en-US" baseline="-25000" dirty="0" err="1"/>
              <a:t>j</a:t>
            </a:r>
            <a:r>
              <a:rPr lang="en-US" baseline="-25000" dirty="0"/>
              <a:t> </a:t>
            </a:r>
            <a:r>
              <a:rPr lang="en-US" dirty="0"/>
              <a:t>wants to read x, then </a:t>
            </a:r>
            <a:r>
              <a:rPr lang="en-US" dirty="0" err="1"/>
              <a:t>T</a:t>
            </a:r>
            <a:r>
              <a:rPr lang="en-US" baseline="-25000" dirty="0" err="1"/>
              <a:t>i</a:t>
            </a:r>
            <a:r>
              <a:rPr lang="en-US" dirty="0"/>
              <a:t>, </a:t>
            </a:r>
            <a:r>
              <a:rPr lang="en-US" dirty="0" err="1"/>
              <a:t>T</a:t>
            </a:r>
            <a:r>
              <a:rPr lang="en-US" baseline="-25000" dirty="0" err="1"/>
              <a:t>j</a:t>
            </a:r>
            <a:r>
              <a:rPr lang="en-US" dirty="0"/>
              <a:t> </a:t>
            </a:r>
            <a:r>
              <a:rPr lang="en-US" b="1" dirty="0"/>
              <a:t>conflict</a:t>
            </a:r>
            <a:r>
              <a:rPr lang="en-US" i="1" dirty="0"/>
              <a:t>.  </a:t>
            </a:r>
            <a:r>
              <a:rPr lang="en-US" dirty="0"/>
              <a:t>Solution via locking:</a:t>
            </a:r>
            <a:endParaRPr lang="en-US" i="1" dirty="0"/>
          </a:p>
          <a:p>
            <a:pPr lvl="1">
              <a:buFont typeface="Arial" pitchFamily="34" charset="0"/>
              <a:buChar char="•"/>
            </a:pPr>
            <a:r>
              <a:rPr lang="en-US" dirty="0" smtClean="0"/>
              <a:t>only </a:t>
            </a:r>
            <a:r>
              <a:rPr lang="en-US" dirty="0"/>
              <a:t>one winner gets the </a:t>
            </a:r>
            <a:r>
              <a:rPr lang="en-US" dirty="0" smtClean="0"/>
              <a:t>lock</a:t>
            </a:r>
          </a:p>
          <a:p>
            <a:pPr lvl="1">
              <a:buFont typeface="Arial" pitchFamily="34" charset="0"/>
              <a:buChar char="•"/>
            </a:pPr>
            <a:r>
              <a:rPr lang="en-US" dirty="0" smtClean="0"/>
              <a:t>loser </a:t>
            </a:r>
            <a:r>
              <a:rPr lang="en-US" dirty="0"/>
              <a:t>is </a:t>
            </a:r>
            <a:r>
              <a:rPr lang="en-US" dirty="0" smtClean="0"/>
              <a:t>blocked (waits) </a:t>
            </a:r>
            <a:r>
              <a:rPr lang="en-US" dirty="0"/>
              <a:t>until winner </a:t>
            </a:r>
            <a:r>
              <a:rPr lang="en-US" dirty="0" smtClean="0"/>
              <a:t>finishes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732520" y="1600201"/>
            <a:ext cx="3023616" cy="156966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A set of TXNs is </a:t>
            </a:r>
            <a:r>
              <a:rPr lang="en-US" sz="2400" b="1" u="sng" dirty="0" smtClean="0">
                <a:latin typeface="+mj-lt"/>
              </a:rPr>
              <a:t>isolated</a:t>
            </a:r>
            <a:r>
              <a:rPr lang="en-US" sz="2400" dirty="0" smtClean="0">
                <a:latin typeface="+mj-lt"/>
              </a:rPr>
              <a:t> if their effect is as if all were executed serially</a:t>
            </a:r>
            <a:endParaRPr lang="en-US" sz="2400" i="1" dirty="0">
              <a:latin typeface="+mj-l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51</a:t>
            </a:fld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88780" y="-22510"/>
              <a:ext cx="23455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</a:t>
              </a:r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3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  &gt;  DBMS Challenges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10" name="Rectangle 9"/>
          <p:cNvSpPr/>
          <p:nvPr/>
        </p:nvSpPr>
        <p:spPr>
          <a:xfrm>
            <a:off x="8610599" y="3907140"/>
            <a:ext cx="3227481" cy="163121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2000" dirty="0"/>
              <a:t>What if </a:t>
            </a:r>
            <a:r>
              <a:rPr lang="en-US" sz="2000" dirty="0" smtClean="0"/>
              <a:t>T</a:t>
            </a:r>
            <a:r>
              <a:rPr lang="en-US" sz="2000" baseline="-25000" dirty="0" smtClean="0"/>
              <a:t>i </a:t>
            </a:r>
            <a:r>
              <a:rPr lang="en-US" sz="2000" dirty="0" smtClean="0"/>
              <a:t>and </a:t>
            </a:r>
            <a:r>
              <a:rPr lang="en-US" sz="2000" dirty="0" err="1" smtClean="0"/>
              <a:t>T</a:t>
            </a:r>
            <a:r>
              <a:rPr lang="en-US" sz="2000" baseline="-25000" dirty="0" err="1" smtClean="0"/>
              <a:t>j</a:t>
            </a:r>
            <a:r>
              <a:rPr lang="en-US" sz="2000" dirty="0" smtClean="0"/>
              <a:t> need X and Y, and T</a:t>
            </a:r>
            <a:r>
              <a:rPr lang="en-US" sz="2000" baseline="-25000" dirty="0" smtClean="0"/>
              <a:t>i</a:t>
            </a:r>
            <a:r>
              <a:rPr lang="en-US" sz="2000" dirty="0" smtClean="0"/>
              <a:t> asks </a:t>
            </a:r>
            <a:r>
              <a:rPr lang="en-US" sz="2000" dirty="0"/>
              <a:t>for X before </a:t>
            </a:r>
            <a:r>
              <a:rPr lang="en-US" sz="2000" dirty="0" err="1"/>
              <a:t>T</a:t>
            </a:r>
            <a:r>
              <a:rPr lang="en-US" sz="2000" baseline="-25000" dirty="0" err="1"/>
              <a:t>j</a:t>
            </a:r>
            <a:r>
              <a:rPr lang="en-US" sz="2000" baseline="-25000" dirty="0"/>
              <a:t>,</a:t>
            </a:r>
            <a:r>
              <a:rPr lang="en-US" sz="2000" dirty="0"/>
              <a:t> and </a:t>
            </a:r>
            <a:r>
              <a:rPr lang="en-US" sz="2000" dirty="0" err="1"/>
              <a:t>T</a:t>
            </a:r>
            <a:r>
              <a:rPr lang="en-US" sz="2000" baseline="-25000" dirty="0" err="1"/>
              <a:t>j</a:t>
            </a:r>
            <a:r>
              <a:rPr lang="en-US" sz="2000" dirty="0"/>
              <a:t> asks for Y before T</a:t>
            </a:r>
            <a:r>
              <a:rPr lang="en-US" sz="2000" baseline="-25000" dirty="0"/>
              <a:t>i</a:t>
            </a:r>
            <a:r>
              <a:rPr lang="en-US" sz="2000" dirty="0" smtClean="0"/>
              <a:t>?</a:t>
            </a:r>
          </a:p>
          <a:p>
            <a:r>
              <a:rPr lang="en-US" sz="2000" dirty="0" smtClean="0"/>
              <a:t>-&gt; </a:t>
            </a:r>
            <a:r>
              <a:rPr lang="en-US" sz="2000" i="1" dirty="0" smtClean="0"/>
              <a:t>Deadlock!  </a:t>
            </a:r>
            <a:r>
              <a:rPr lang="en-US" sz="2000" dirty="0" smtClean="0"/>
              <a:t>One is aborted…</a:t>
            </a:r>
            <a:endParaRPr lang="en-US" sz="2000" dirty="0"/>
          </a:p>
        </p:txBody>
      </p:sp>
      <p:sp>
        <p:nvSpPr>
          <p:cNvPr id="11" name="Rectangle 10"/>
          <p:cNvSpPr/>
          <p:nvPr/>
        </p:nvSpPr>
        <p:spPr>
          <a:xfrm>
            <a:off x="2813304" y="6122015"/>
            <a:ext cx="6565392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sz="2400" dirty="0" smtClean="0">
                <a:latin typeface="+mj-lt"/>
              </a:rPr>
              <a:t>All concurrency issues handled by the DBMS…</a:t>
            </a:r>
            <a:endParaRPr lang="en-US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47624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 animBg="1"/>
      <p:bldP spid="11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Ensuring Atomicity &amp; Durability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00202"/>
            <a:ext cx="7674864" cy="4245930"/>
          </a:xfrm>
        </p:spPr>
        <p:txBody>
          <a:bodyPr>
            <a:normAutofit/>
          </a:bodyPr>
          <a:lstStyle/>
          <a:p>
            <a:r>
              <a:rPr lang="en-US" dirty="0" smtClean="0"/>
              <a:t>DBMS </a:t>
            </a:r>
            <a:r>
              <a:rPr lang="en-US" dirty="0"/>
              <a:t>ensures </a:t>
            </a:r>
            <a:r>
              <a:rPr lang="en-US" b="1" dirty="0" smtClean="0"/>
              <a:t>atomicity</a:t>
            </a:r>
            <a:r>
              <a:rPr lang="en-US" dirty="0" smtClean="0"/>
              <a:t> even </a:t>
            </a:r>
            <a:r>
              <a:rPr lang="en-US" dirty="0"/>
              <a:t>if a </a:t>
            </a:r>
            <a:r>
              <a:rPr lang="en-US" dirty="0" smtClean="0"/>
              <a:t>TXN crashes!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 smtClean="0"/>
              <a:t>One way to accomplish this: </a:t>
            </a:r>
            <a:r>
              <a:rPr lang="en-US" b="1" dirty="0" smtClean="0"/>
              <a:t>Write-ahead logging (WAL)</a:t>
            </a:r>
            <a:endParaRPr lang="en-US" b="1" dirty="0"/>
          </a:p>
          <a:p>
            <a:pPr lvl="1"/>
            <a:endParaRPr lang="en-US" i="1" dirty="0" smtClean="0"/>
          </a:p>
          <a:p>
            <a:r>
              <a:rPr lang="en-US" b="1" dirty="0" smtClean="0"/>
              <a:t>Key Idea</a:t>
            </a:r>
            <a:r>
              <a:rPr lang="en-US" i="1" dirty="0" smtClean="0"/>
              <a:t>:</a:t>
            </a:r>
            <a:r>
              <a:rPr lang="en-US" b="1" dirty="0" smtClean="0"/>
              <a:t> </a:t>
            </a:r>
            <a:r>
              <a:rPr lang="en-US" dirty="0" smtClean="0"/>
              <a:t>Keep a log of all the writes done.</a:t>
            </a:r>
          </a:p>
          <a:p>
            <a:pPr lvl="1"/>
            <a:r>
              <a:rPr lang="en-US" dirty="0" smtClean="0"/>
              <a:t>After a crash, the partially executed TXNs are undone using the </a:t>
            </a:r>
            <a:r>
              <a:rPr lang="en-US" u="sng" dirty="0" smtClean="0"/>
              <a:t>log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610600" y="2386233"/>
            <a:ext cx="3023616" cy="193899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b="1" u="sng" dirty="0" smtClean="0">
                <a:latin typeface="+mj-lt"/>
              </a:rPr>
              <a:t>Write-ahead Logging (WAL):</a:t>
            </a:r>
            <a:r>
              <a:rPr lang="en-US" sz="2400" dirty="0" smtClean="0">
                <a:latin typeface="+mj-lt"/>
              </a:rPr>
              <a:t> Before any action is finalized, a corresponding log entry is forced to disk</a:t>
            </a:r>
            <a:endParaRPr lang="en-US" sz="2400" i="1" dirty="0">
              <a:latin typeface="+mj-l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52</a:t>
            </a:fld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88780" y="-22510"/>
              <a:ext cx="23455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</a:t>
              </a:r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3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  &gt;  DBMS Challenges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10" name="Rectangle 9"/>
          <p:cNvSpPr/>
          <p:nvPr/>
        </p:nvSpPr>
        <p:spPr>
          <a:xfrm>
            <a:off x="8610600" y="4786823"/>
            <a:ext cx="2944368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i="1" dirty="0" smtClean="0"/>
              <a:t>We assume that the log is on “stable” storage</a:t>
            </a:r>
            <a:endParaRPr lang="en-US" i="1" dirty="0"/>
          </a:p>
        </p:txBody>
      </p:sp>
      <p:sp>
        <p:nvSpPr>
          <p:cNvPr id="11" name="Rectangle 10"/>
          <p:cNvSpPr/>
          <p:nvPr/>
        </p:nvSpPr>
        <p:spPr>
          <a:xfrm>
            <a:off x="2471928" y="6125517"/>
            <a:ext cx="7248144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sz="2400" dirty="0" smtClean="0">
                <a:latin typeface="+mj-lt"/>
              </a:rPr>
              <a:t>All atomicity issues also handled by the DBMS…</a:t>
            </a:r>
            <a:endParaRPr lang="en-US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30604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 animBg="1"/>
      <p:bldP spid="11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28886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 smtClean="0"/>
              <a:t>A Well-Designed DBMS makes many people happy</a:t>
            </a:r>
            <a:r>
              <a:rPr lang="en-US" dirty="0"/>
              <a:t>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249424"/>
            <a:ext cx="8232648" cy="402914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End users and DBMS vendors</a:t>
            </a:r>
          </a:p>
          <a:p>
            <a:pPr lvl="1"/>
            <a:r>
              <a:rPr lang="en-US" dirty="0" smtClean="0"/>
              <a:t>Reduces cost and makes money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DB application programmers</a:t>
            </a:r>
          </a:p>
          <a:p>
            <a:pPr lvl="1"/>
            <a:r>
              <a:rPr lang="en-US" dirty="0" smtClean="0"/>
              <a:t>Can handle more users, faster, for cheaper, and with better reliability / security guarantees!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Database administrators (DBA)</a:t>
            </a:r>
          </a:p>
          <a:p>
            <a:pPr lvl="1"/>
            <a:r>
              <a:rPr lang="en-US" dirty="0" smtClean="0"/>
              <a:t>Easier time of designing logical/physical schema, handling security/authorization, tuning, crash recovery, and more…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070848" y="4851250"/>
            <a:ext cx="2487168" cy="7078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000" i="1" dirty="0">
                <a:latin typeface="+mj-lt"/>
              </a:rPr>
              <a:t>Must </a:t>
            </a:r>
            <a:r>
              <a:rPr lang="en-US" sz="2000" i="1" dirty="0" smtClean="0">
                <a:latin typeface="+mj-lt"/>
              </a:rPr>
              <a:t>still understand </a:t>
            </a:r>
            <a:endParaRPr lang="en-US" sz="2000" i="1" dirty="0">
              <a:latin typeface="+mj-lt"/>
            </a:endParaRPr>
          </a:p>
          <a:p>
            <a:r>
              <a:rPr lang="en-US" sz="2000" i="1" dirty="0">
                <a:latin typeface="+mj-lt"/>
              </a:rPr>
              <a:t>DB internals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53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177394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</a:t>
              </a:r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3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  &gt;  Summary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 of DBMS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DBMS are used to maintain, query, and manage large datasets.</a:t>
            </a:r>
          </a:p>
          <a:p>
            <a:pPr lvl="1"/>
            <a:r>
              <a:rPr lang="en-US" dirty="0" smtClean="0"/>
              <a:t>Provide concurrency, recovery from crashes, quick application development, integrity, and security</a:t>
            </a:r>
          </a:p>
          <a:p>
            <a:endParaRPr lang="en-US" dirty="0" smtClean="0"/>
          </a:p>
          <a:p>
            <a:r>
              <a:rPr lang="en-US" dirty="0" smtClean="0"/>
              <a:t>Key abstractions give </a:t>
            </a:r>
            <a:r>
              <a:rPr lang="en-US" b="1" dirty="0" smtClean="0"/>
              <a:t>data independence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DBMS R&amp;D is one of the broadest, most exciting fields in CS. </a:t>
            </a:r>
            <a:r>
              <a:rPr lang="en-US" b="1" dirty="0" smtClean="0"/>
              <a:t>Fact! 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54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177394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</a:t>
              </a:r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3</a:t>
              </a:r>
              <a:r>
                <a:rPr lang="en-US" sz="1400" b="1" i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 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&gt;  Summary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6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83956" y="4330768"/>
            <a:ext cx="10669844" cy="9848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hlinkClick r:id="rId2"/>
              </a:rPr>
              <a:t>https://</a:t>
            </a:r>
            <a:r>
              <a:rPr lang="en-US" sz="4000" dirty="0" smtClean="0">
                <a:hlinkClick r:id="rId2"/>
              </a:rPr>
              <a:t>www.youtube.com/watch?v=iH9C_ylGOq4</a:t>
            </a:r>
            <a:endParaRPr lang="en-US" sz="4000" dirty="0" smtClean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1724" y="1699447"/>
            <a:ext cx="2374621" cy="237462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61078" y="5315653"/>
            <a:ext cx="10669844" cy="95410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latin typeface="+mj-lt"/>
              </a:rPr>
              <a:t>I wanted to show you “Smart Pipe from Comedy Central’s Infomercial” but Alex said it’s a bad idea (it’s also 11 minutes long)</a:t>
            </a:r>
            <a:endParaRPr lang="en-US" sz="2800" i="1" dirty="0">
              <a:latin typeface="+mj-lt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7762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Even more “traditional” companies…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5699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88063"/>
            <a:ext cx="10515600" cy="2852737"/>
          </a:xfrm>
        </p:spPr>
        <p:txBody>
          <a:bodyPr/>
          <a:lstStyle/>
          <a:p>
            <a:r>
              <a:rPr lang="en-US" dirty="0" smtClean="0"/>
              <a:t>The world is increasingly</a:t>
            </a:r>
            <a:r>
              <a:rPr lang="en-US" b="1" dirty="0" smtClean="0"/>
              <a:t> </a:t>
            </a:r>
            <a:br>
              <a:rPr lang="en-US" b="1" dirty="0" smtClean="0"/>
            </a:br>
            <a:r>
              <a:rPr lang="en-US" b="1" dirty="0" smtClean="0"/>
              <a:t>driven by data… 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7</a:t>
            </a:fld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838200" y="3503613"/>
            <a:ext cx="10515600" cy="28527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This class teaches </a:t>
            </a:r>
            <a:r>
              <a:rPr lang="en-US" b="1" dirty="0" smtClean="0"/>
              <a:t>the basics </a:t>
            </a:r>
            <a:r>
              <a:rPr lang="en-US" dirty="0" smtClean="0"/>
              <a:t>of how to use &amp; manage data.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13732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This year: Turing Award for Innovations in RDBMSs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7974027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2014 A.M. Turing Award Winner: Michael </a:t>
            </a:r>
            <a:r>
              <a:rPr lang="en-US" dirty="0" err="1" smtClean="0"/>
              <a:t>Stonebraker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Helped to invent many RDBMS (Relational DBMS) concepts: </a:t>
            </a:r>
          </a:p>
          <a:p>
            <a:pPr lvl="1"/>
            <a:r>
              <a:rPr lang="en-US" dirty="0" smtClean="0"/>
              <a:t>Query modification</a:t>
            </a:r>
          </a:p>
          <a:p>
            <a:pPr lvl="1"/>
            <a:r>
              <a:rPr lang="en-US" dirty="0"/>
              <a:t>T</a:t>
            </a:r>
            <a:r>
              <a:rPr lang="en-US" dirty="0" smtClean="0"/>
              <a:t>he Object-Relational model</a:t>
            </a:r>
          </a:p>
          <a:p>
            <a:pPr lvl="1"/>
            <a:r>
              <a:rPr lang="en-US" dirty="0" smtClean="0"/>
              <a:t>More recently: work on column-store, streaming data</a:t>
            </a:r>
          </a:p>
          <a:p>
            <a:pPr lvl="1"/>
            <a:endParaRPr lang="en-US" dirty="0"/>
          </a:p>
          <a:p>
            <a:r>
              <a:rPr lang="en-US" dirty="0" smtClean="0"/>
              <a:t>Made / helped to start many popular RDBMS implementations:</a:t>
            </a:r>
          </a:p>
          <a:p>
            <a:pPr lvl="1"/>
            <a:r>
              <a:rPr lang="en-US" u="sng" dirty="0" err="1" smtClean="0"/>
              <a:t>Postgres</a:t>
            </a:r>
            <a:r>
              <a:rPr lang="en-US" dirty="0" smtClean="0"/>
              <a:t>, </a:t>
            </a:r>
            <a:r>
              <a:rPr lang="en-US" dirty="0" err="1" smtClean="0"/>
              <a:t>Vertica</a:t>
            </a:r>
            <a:r>
              <a:rPr lang="en-US" dirty="0" smtClean="0"/>
              <a:t>, </a:t>
            </a:r>
            <a:r>
              <a:rPr lang="en-US" dirty="0" err="1" smtClean="0"/>
              <a:t>Streambase</a:t>
            </a:r>
            <a:r>
              <a:rPr lang="en-US" dirty="0" smtClean="0"/>
              <a:t>, </a:t>
            </a:r>
            <a:r>
              <a:rPr lang="en-US" dirty="0" err="1" smtClean="0"/>
              <a:t>VoltDB</a:t>
            </a:r>
            <a:r>
              <a:rPr lang="en-US" dirty="0" smtClean="0"/>
              <a:t>, 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0915" y="1646238"/>
            <a:ext cx="2402885" cy="1922308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88780" y="-22510"/>
              <a:ext cx="199516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2  &gt;  Data models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5124646" y="1274266"/>
            <a:ext cx="3485954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400" smtClean="0">
                <a:latin typeface="+mj-lt"/>
              </a:rPr>
              <a:t>“The Nobel of Computing”</a:t>
            </a:r>
            <a:endParaRPr lang="en-US" sz="2400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40733" y="6259810"/>
            <a:ext cx="9910534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+mj-lt"/>
              </a:rPr>
              <a:t>The relational data model is one of the most important concepts in computing!</a:t>
            </a:r>
            <a:endParaRPr lang="en-US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33526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Today’s Lecture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endParaRPr lang="en-US" dirty="0" smtClean="0">
              <a:latin typeface="+mj-lt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+mj-lt"/>
              </a:rPr>
              <a:t>Introduction, admin &amp; setup</a:t>
            </a:r>
            <a:endParaRPr lang="en-US" dirty="0">
              <a:latin typeface="+mj-lt"/>
            </a:endParaRPr>
          </a:p>
          <a:p>
            <a:pPr lvl="1"/>
            <a:r>
              <a:rPr lang="en-US" dirty="0" smtClean="0">
                <a:latin typeface="+mj-lt"/>
              </a:rPr>
              <a:t>ACTIVITY: IPython “Hello World!”</a:t>
            </a:r>
          </a:p>
          <a:p>
            <a:pPr lvl="1"/>
            <a:endParaRPr lang="en-US" dirty="0">
              <a:latin typeface="+mj-lt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+mj-lt"/>
              </a:rPr>
              <a:t>Overview of the relational data model</a:t>
            </a:r>
          </a:p>
          <a:p>
            <a:pPr lvl="1"/>
            <a:r>
              <a:rPr lang="en-US" dirty="0" smtClean="0">
                <a:latin typeface="+mj-lt"/>
              </a:rPr>
              <a:t>ACTIVITY: SQL in IPython</a:t>
            </a:r>
          </a:p>
          <a:p>
            <a:pPr lvl="1"/>
            <a:endParaRPr lang="en-US" dirty="0">
              <a:latin typeface="+mj-lt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+mj-lt"/>
              </a:rPr>
              <a:t>Overview of DBMS topics: Key concepts &amp; challenges</a:t>
            </a:r>
            <a:endParaRPr lang="en-US" dirty="0">
              <a:latin typeface="+mj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2105</TotalTime>
  <Words>2691</Words>
  <Application>Microsoft Macintosh PowerPoint</Application>
  <PresentationFormat>Widescreen</PresentationFormat>
  <Paragraphs>573</Paragraphs>
  <Slides>54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1" baseType="lpstr">
      <vt:lpstr>Arial</vt:lpstr>
      <vt:lpstr>Calibri</vt:lpstr>
      <vt:lpstr>Calibri Light</vt:lpstr>
      <vt:lpstr>Lucida Grande</vt:lpstr>
      <vt:lpstr>Menlo</vt:lpstr>
      <vt:lpstr>Wingdings</vt:lpstr>
      <vt:lpstr>Office Theme</vt:lpstr>
      <vt:lpstr>CS145:  Intro to Database  Management Systems</vt:lpstr>
      <vt:lpstr>“Data is the Future”</vt:lpstr>
      <vt:lpstr>PowerPoint Presentation</vt:lpstr>
      <vt:lpstr>PowerPoint Presentation</vt:lpstr>
      <vt:lpstr>PowerPoint Presentation</vt:lpstr>
      <vt:lpstr>Even more “traditional” companies…</vt:lpstr>
      <vt:lpstr>The world is increasingly  driven by data… </vt:lpstr>
      <vt:lpstr>This year: Turing Award for Innovations in RDBMSs</vt:lpstr>
      <vt:lpstr>Today’s Lecture</vt:lpstr>
      <vt:lpstr>1. Introduction, admin &amp; setup</vt:lpstr>
      <vt:lpstr>What you will learn about in this section</vt:lpstr>
      <vt:lpstr>Big Data Landscape…  Infrastructure is Changing</vt:lpstr>
      <vt:lpstr>Why should you study databases?</vt:lpstr>
      <vt:lpstr>What this course is (and is not)</vt:lpstr>
      <vt:lpstr>Who we are…</vt:lpstr>
      <vt:lpstr>Course Assistants (CAs)  “Remember, CAs are people too!”</vt:lpstr>
      <vt:lpstr>PowerPoint Presentation</vt:lpstr>
      <vt:lpstr>Communication w/ Course Staff</vt:lpstr>
      <vt:lpstr>Piazza</vt:lpstr>
      <vt:lpstr>Important!</vt:lpstr>
      <vt:lpstr>Course Website:   cs145.stanford.edu</vt:lpstr>
      <vt:lpstr>Lectures</vt:lpstr>
      <vt:lpstr>Graded Elements</vt:lpstr>
      <vt:lpstr>Un-Graded Elements</vt:lpstr>
      <vt:lpstr>What is expected from you </vt:lpstr>
      <vt:lpstr>Going beyond the requirements…</vt:lpstr>
      <vt:lpstr>SIGMOD15  Undergrad Research Award Winners.</vt:lpstr>
      <vt:lpstr>To encourage more awesomeness</vt:lpstr>
      <vt:lpstr>Optional Elements</vt:lpstr>
      <vt:lpstr>Lectures: 1st half - from a user’s perspective</vt:lpstr>
      <vt:lpstr>Lectures: 2nd half - understanding how it works</vt:lpstr>
      <vt:lpstr>Lectures: A note about format of notes</vt:lpstr>
      <vt:lpstr>IPython Notebook “Hello World”</vt:lpstr>
      <vt:lpstr>IPython Notebook Setup</vt:lpstr>
      <vt:lpstr>Activity-1-1.ipynb</vt:lpstr>
      <vt:lpstr>2. Overview of the relational data model</vt:lpstr>
      <vt:lpstr>What you will learn about in this section</vt:lpstr>
      <vt:lpstr>What is a DBMS?</vt:lpstr>
      <vt:lpstr>A Motivating, Running Example</vt:lpstr>
      <vt:lpstr>Data models</vt:lpstr>
      <vt:lpstr>“Relational databases form the bedrock of western civilization”</vt:lpstr>
      <vt:lpstr>Modeling the CMS</vt:lpstr>
      <vt:lpstr>Modeling the CMS</vt:lpstr>
      <vt:lpstr>Other Schemata…</vt:lpstr>
      <vt:lpstr>Data independence</vt:lpstr>
      <vt:lpstr>Activity-1-2.ipynb</vt:lpstr>
      <vt:lpstr>3. Overview of DBMS topics</vt:lpstr>
      <vt:lpstr>What you will learn about in this section</vt:lpstr>
      <vt:lpstr>Challenges with Many Users</vt:lpstr>
      <vt:lpstr>Transactions</vt:lpstr>
      <vt:lpstr>Scheduling Concurrent Transactions</vt:lpstr>
      <vt:lpstr>Ensuring Atomicity &amp; Durability</vt:lpstr>
      <vt:lpstr>A Well-Designed DBMS makes many people happy!</vt:lpstr>
      <vt:lpstr>Summary of DBMS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145 Style Guide</dc:title>
  <dc:creator>Alex Ratner</dc:creator>
  <cp:lastModifiedBy>Alex Ratner</cp:lastModifiedBy>
  <cp:revision>85</cp:revision>
  <cp:lastPrinted>2015-09-22T16:41:00Z</cp:lastPrinted>
  <dcterms:created xsi:type="dcterms:W3CDTF">2015-09-11T05:09:33Z</dcterms:created>
  <dcterms:modified xsi:type="dcterms:W3CDTF">2015-09-22T16:41:04Z</dcterms:modified>
</cp:coreProperties>
</file>